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0" r:id="rId2"/>
  </p:sldMasterIdLst>
  <p:notesMasterIdLst>
    <p:notesMasterId r:id="rId16"/>
  </p:notesMasterIdLst>
  <p:handoutMasterIdLst>
    <p:handoutMasterId r:id="rId17"/>
  </p:handoutMasterIdLst>
  <p:sldIdLst>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risten" initials="K" lastIdx="1" clrIdx="0"/>
  <p:cmAuthor id="1" name="Wes Terrell" initials="We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386B"/>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9590" autoAdjust="0"/>
  </p:normalViewPr>
  <p:slideViewPr>
    <p:cSldViewPr>
      <p:cViewPr varScale="1">
        <p:scale>
          <a:sx n="58" d="100"/>
          <a:sy n="58" d="100"/>
        </p:scale>
        <p:origin x="1626" y="66"/>
      </p:cViewPr>
      <p:guideLst>
        <p:guide orient="horz" pos="2160"/>
        <p:guide pos="2880"/>
      </p:guideLst>
    </p:cSldViewPr>
  </p:slideViewPr>
  <p:notesTextViewPr>
    <p:cViewPr>
      <p:scale>
        <a:sx n="100" d="100"/>
        <a:sy n="100" d="100"/>
      </p:scale>
      <p:origin x="0" y="0"/>
    </p:cViewPr>
  </p:notesTextViewPr>
  <p:notesViewPr>
    <p:cSldViewPr>
      <p:cViewPr varScale="1">
        <p:scale>
          <a:sx n="83" d="100"/>
          <a:sy n="83" d="100"/>
        </p:scale>
        <p:origin x="-2790"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9" name="Rectangle 7"/>
          <p:cNvSpPr>
            <a:spLocks noGrp="1" noChangeArrowheads="1"/>
          </p:cNvSpPr>
          <p:nvPr>
            <p:ph type="hdr" sz="quarter"/>
          </p:nvPr>
        </p:nvSpPr>
        <p:spPr bwMode="auto">
          <a:xfrm>
            <a:off x="66675" y="77788"/>
            <a:ext cx="3038475" cy="465137"/>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vl1pPr>
          </a:lstStyle>
          <a:p>
            <a:r>
              <a:rPr lang="en-US"/>
              <a:t>Presentation Name</a:t>
            </a:r>
          </a:p>
        </p:txBody>
      </p:sp>
      <p:sp>
        <p:nvSpPr>
          <p:cNvPr id="3080" name="Rectangle 8"/>
          <p:cNvSpPr>
            <a:spLocks noGrp="1" noChangeArrowheads="1"/>
          </p:cNvSpPr>
          <p:nvPr>
            <p:ph type="dt" sz="quarter" idx="1"/>
          </p:nvPr>
        </p:nvSpPr>
        <p:spPr bwMode="auto">
          <a:xfrm>
            <a:off x="3759200" y="77788"/>
            <a:ext cx="3038475" cy="650875"/>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vl1pPr>
          </a:lstStyle>
          <a:p>
            <a:r>
              <a:rPr lang="en-US" dirty="0" smtClean="0"/>
              <a:t>Engineering Design and Development</a:t>
            </a:r>
            <a:endParaRPr lang="en-US" baseline="30000" dirty="0"/>
          </a:p>
          <a:p>
            <a:r>
              <a:rPr lang="en-US" dirty="0" smtClean="0"/>
              <a:t>Lesson #.# </a:t>
            </a:r>
            <a:r>
              <a:rPr lang="en-US" dirty="0"/>
              <a:t>Lesson Name</a:t>
            </a:r>
          </a:p>
        </p:txBody>
      </p:sp>
      <p:sp>
        <p:nvSpPr>
          <p:cNvPr id="3081" name="Rectangle 9"/>
          <p:cNvSpPr>
            <a:spLocks noGrp="1" noChangeArrowheads="1"/>
          </p:cNvSpPr>
          <p:nvPr>
            <p:ph type="ftr" sz="quarter" idx="2"/>
          </p:nvPr>
        </p:nvSpPr>
        <p:spPr bwMode="auto">
          <a:xfrm>
            <a:off x="77788" y="8585200"/>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eaLnBrk="0" hangingPunct="0">
              <a:defRPr sz="1200">
                <a:cs typeface="Arial" charset="0"/>
              </a:defRPr>
            </a:lvl1pPr>
          </a:lstStyle>
          <a:p>
            <a:r>
              <a:rPr lang="en-US" dirty="0"/>
              <a:t>Project Lead The Way, Inc.</a:t>
            </a:r>
            <a:endParaRPr lang="en-US" baseline="30000" dirty="0"/>
          </a:p>
          <a:p>
            <a:r>
              <a:rPr lang="en-US" dirty="0"/>
              <a:t>Copyright </a:t>
            </a:r>
            <a:r>
              <a:rPr lang="en-US" dirty="0" smtClean="0"/>
              <a:t>2010</a:t>
            </a:r>
            <a:endParaRPr lang="en-US" dirty="0"/>
          </a:p>
        </p:txBody>
      </p:sp>
      <p:sp>
        <p:nvSpPr>
          <p:cNvPr id="3082" name="Rectangle 10"/>
          <p:cNvSpPr>
            <a:spLocks noGrp="1" noChangeArrowheads="1"/>
          </p:cNvSpPr>
          <p:nvPr>
            <p:ph type="sldNum" sz="quarter" idx="3"/>
          </p:nvPr>
        </p:nvSpPr>
        <p:spPr bwMode="auto">
          <a:xfrm>
            <a:off x="3810000" y="8678862"/>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vl1pPr>
          </a:lstStyle>
          <a:p>
            <a:fld id="{AA6F666A-3503-4EB4-9796-FFB36F66CA10}" type="slidenum">
              <a:rPr lang="en-US"/>
              <a:pPr/>
              <a:t>‹#›</a:t>
            </a:fld>
            <a:endParaRPr lang="en-US"/>
          </a:p>
        </p:txBody>
      </p:sp>
    </p:spTree>
    <p:extLst>
      <p:ext uri="{BB962C8B-B14F-4D97-AF65-F5344CB8AC3E}">
        <p14:creationId xmlns:p14="http://schemas.microsoft.com/office/powerpoint/2010/main" val="24044110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331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 name="Rectangle 7"/>
          <p:cNvSpPr>
            <a:spLocks noGrp="1" noChangeArrowheads="1"/>
          </p:cNvSpPr>
          <p:nvPr>
            <p:ph type="hdr" sz="quarter"/>
          </p:nvPr>
        </p:nvSpPr>
        <p:spPr bwMode="auto">
          <a:xfrm>
            <a:off x="66675" y="77788"/>
            <a:ext cx="3038475" cy="465137"/>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vl1pPr>
          </a:lstStyle>
          <a:p>
            <a:r>
              <a:rPr lang="en-US"/>
              <a:t>Presentation Name</a:t>
            </a:r>
          </a:p>
        </p:txBody>
      </p:sp>
      <p:sp>
        <p:nvSpPr>
          <p:cNvPr id="10" name="Rectangle 8"/>
          <p:cNvSpPr>
            <a:spLocks noGrp="1" noChangeArrowheads="1"/>
          </p:cNvSpPr>
          <p:nvPr>
            <p:ph type="dt" sz="quarter" idx="1"/>
          </p:nvPr>
        </p:nvSpPr>
        <p:spPr bwMode="auto">
          <a:xfrm>
            <a:off x="3759200" y="77788"/>
            <a:ext cx="3038475" cy="650875"/>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vl1pPr>
          </a:lstStyle>
          <a:p>
            <a:r>
              <a:rPr lang="en-US" dirty="0" smtClean="0"/>
              <a:t>Engineering Design and Development</a:t>
            </a:r>
            <a:endParaRPr lang="en-US" baseline="30000" dirty="0" smtClean="0"/>
          </a:p>
          <a:p>
            <a:r>
              <a:rPr lang="en-US" dirty="0" smtClean="0"/>
              <a:t>Lesson </a:t>
            </a:r>
            <a:r>
              <a:rPr lang="en-US" dirty="0"/>
              <a:t>#.# </a:t>
            </a:r>
            <a:r>
              <a:rPr lang="en-US" dirty="0" smtClean="0"/>
              <a:t>Lesson </a:t>
            </a:r>
            <a:r>
              <a:rPr lang="en-US" dirty="0"/>
              <a:t>Name</a:t>
            </a:r>
          </a:p>
        </p:txBody>
      </p:sp>
      <p:sp>
        <p:nvSpPr>
          <p:cNvPr id="11" name="Rectangle 9"/>
          <p:cNvSpPr>
            <a:spLocks noGrp="1" noChangeArrowheads="1"/>
          </p:cNvSpPr>
          <p:nvPr>
            <p:ph type="ftr" sz="quarter" idx="4"/>
          </p:nvPr>
        </p:nvSpPr>
        <p:spPr bwMode="auto">
          <a:xfrm>
            <a:off x="77788" y="8585200"/>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eaLnBrk="0" hangingPunct="0">
              <a:defRPr sz="1200">
                <a:cs typeface="Arial" charset="0"/>
              </a:defRPr>
            </a:lvl1pPr>
          </a:lstStyle>
          <a:p>
            <a:r>
              <a:rPr lang="en-US" dirty="0"/>
              <a:t>Project Lead The Way, Inc.</a:t>
            </a:r>
            <a:endParaRPr lang="en-US" baseline="30000" dirty="0"/>
          </a:p>
          <a:p>
            <a:r>
              <a:rPr lang="en-US" dirty="0"/>
              <a:t>Copyright </a:t>
            </a:r>
            <a:r>
              <a:rPr lang="en-US" dirty="0" smtClean="0"/>
              <a:t>2010</a:t>
            </a:r>
            <a:endParaRPr lang="en-US" dirty="0"/>
          </a:p>
        </p:txBody>
      </p:sp>
      <p:sp>
        <p:nvSpPr>
          <p:cNvPr id="12" name="Rectangle 10"/>
          <p:cNvSpPr>
            <a:spLocks noGrp="1" noChangeArrowheads="1"/>
          </p:cNvSpPr>
          <p:nvPr>
            <p:ph type="sldNum" sz="quarter" idx="5"/>
          </p:nvPr>
        </p:nvSpPr>
        <p:spPr bwMode="auto">
          <a:xfrm>
            <a:off x="3810000" y="8678862"/>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vl1pPr>
          </a:lstStyle>
          <a:p>
            <a:fld id="{AA6F666A-3503-4EB4-9796-FFB36F66CA10}" type="slidenum">
              <a:rPr lang="en-US"/>
              <a:pPr/>
              <a:t>‹#›</a:t>
            </a:fld>
            <a:endParaRPr lang="en-US"/>
          </a:p>
        </p:txBody>
      </p:sp>
    </p:spTree>
    <p:extLst>
      <p:ext uri="{BB962C8B-B14F-4D97-AF65-F5344CB8AC3E}">
        <p14:creationId xmlns:p14="http://schemas.microsoft.com/office/powerpoint/2010/main" val="3173979126"/>
      </p:ext>
    </p:extLst>
  </p:cSld>
  <p:clrMap bg1="lt1" tx1="dk1" bg2="lt2" tx2="dk2" accent1="accent1" accent2="accent2" accent3="accent3" accent4="accent4" accent5="accent5" accent6="accent6" hlink="hlink" folHlink="folHlink"/>
  <p:hf ftr="0"/>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Explain to students that most of their test planning and testing will occur in the unit after they build the prototype, but that some planning and testing during the build</a:t>
            </a:r>
            <a:r>
              <a:rPr lang="en-US" baseline="0" dirty="0" smtClean="0"/>
              <a:t> phase is important to isolate problems sooner rather than later.</a:t>
            </a:r>
          </a:p>
          <a:p>
            <a:endParaRPr lang="en-US" baseline="0" dirty="0" smtClean="0"/>
          </a:p>
          <a:p>
            <a:r>
              <a:rPr lang="en-US" baseline="0" dirty="0" smtClean="0"/>
              <a:t>Incremental testing may be more or less formal than their larger tests, but troubleshooting some basic issues early can improve the overall design or may even keep it from failing based on one component.</a:t>
            </a:r>
          </a:p>
          <a:p>
            <a:endParaRPr lang="en-US" baseline="0" dirty="0" smtClean="0"/>
          </a:p>
          <a:p>
            <a:r>
              <a:rPr lang="en-US" baseline="0" dirty="0" smtClean="0"/>
              <a:t>It is also important to point out that many engineers work hard to solve just one subsystem, component, or part of a given or existing system.</a:t>
            </a:r>
            <a:endParaRPr lang="en-US" dirty="0"/>
          </a:p>
        </p:txBody>
      </p:sp>
      <p:sp>
        <p:nvSpPr>
          <p:cNvPr id="4" name="Header Placeholder 3"/>
          <p:cNvSpPr>
            <a:spLocks noGrp="1"/>
          </p:cNvSpPr>
          <p:nvPr>
            <p:ph type="hdr" sz="quarter" idx="10"/>
          </p:nvPr>
        </p:nvSpPr>
        <p:spPr/>
        <p:txBody>
          <a:bodyPr/>
          <a:lstStyle/>
          <a:p>
            <a:r>
              <a:rPr lang="en-US" smtClean="0"/>
              <a:t>Presentation Name</a:t>
            </a:r>
            <a:endParaRPr lang="en-US"/>
          </a:p>
        </p:txBody>
      </p:sp>
      <p:sp>
        <p:nvSpPr>
          <p:cNvPr id="5" name="Date Placeholder 4"/>
          <p:cNvSpPr>
            <a:spLocks noGrp="1"/>
          </p:cNvSpPr>
          <p:nvPr>
            <p:ph type="dt" sz="quarter" idx="11"/>
          </p:nvPr>
        </p:nvSpPr>
        <p:spPr/>
        <p:txBody>
          <a:bodyPr/>
          <a:lstStyle/>
          <a:p>
            <a:r>
              <a:rPr lang="en-US" smtClean="0"/>
              <a:t>Engineering Design and Development</a:t>
            </a:r>
            <a:endParaRPr lang="en-US" baseline="30000" smtClean="0"/>
          </a:p>
          <a:p>
            <a:r>
              <a:rPr lang="en-US" smtClean="0"/>
              <a:t>Lesson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3</a:t>
            </a:fld>
            <a:endParaRPr lang="en-US"/>
          </a:p>
        </p:txBody>
      </p:sp>
    </p:spTree>
    <p:extLst>
      <p:ext uri="{BB962C8B-B14F-4D97-AF65-F5344CB8AC3E}">
        <p14:creationId xmlns:p14="http://schemas.microsoft.com/office/powerpoint/2010/main" val="39564714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581400"/>
            <a:ext cx="7772400" cy="838199"/>
          </a:xfrm>
          <a:prstGeom prst="rect">
            <a:avLst/>
          </a:prstGeom>
        </p:spPr>
        <p:txBody>
          <a:bodyPr/>
          <a:lstStyle>
            <a:lvl1pPr>
              <a:defRPr sz="4000">
                <a:solidFill>
                  <a:srgbClr val="00386B"/>
                </a:solidFill>
                <a:effectLst>
                  <a:outerShdw blurRad="60007" dist="310007" dir="7680000" sy="30000" kx="1300200" algn="ctr" rotWithShape="0">
                    <a:prstClr val="black">
                      <a:alpha val="32000"/>
                    </a:prst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4876800"/>
            <a:ext cx="6400800" cy="685800"/>
          </a:xfrm>
          <a:prstGeom prst="rect">
            <a:avLst/>
          </a:prstGeom>
        </p:spPr>
        <p:txBody>
          <a:bodyPr/>
          <a:lstStyle>
            <a:lvl1pPr marL="0" indent="0" algn="ctr">
              <a:buNone/>
              <a:defRPr>
                <a:solidFill>
                  <a:srgbClr val="00386B"/>
                </a:solidFill>
                <a:effectLst>
                  <a:outerShdw blurRad="60007" dist="310007" dir="7680000" sy="30000" kx="1300200" algn="ctr" rotWithShape="0">
                    <a:prstClr val="black">
                      <a:alpha val="32000"/>
                    </a:prstClr>
                  </a:outerShdw>
                </a:effectLst>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pic>
        <p:nvPicPr>
          <p:cNvPr id="4" name="Picture 3" descr="PLTW_MT_L_3Crgb.jpg"/>
          <p:cNvPicPr>
            <a:picLocks noChangeAspect="1"/>
          </p:cNvPicPr>
          <p:nvPr userDrawn="1"/>
        </p:nvPicPr>
        <p:blipFill>
          <a:blip r:embed="rId2" cstate="print"/>
          <a:stretch>
            <a:fillRect/>
          </a:stretch>
        </p:blipFill>
        <p:spPr>
          <a:xfrm>
            <a:off x="1447800" y="381000"/>
            <a:ext cx="6246479" cy="2377440"/>
          </a:xfrm>
          <a:prstGeom prst="rect">
            <a:avLst/>
          </a:prstGeom>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90800"/>
            <a:ext cx="7772400" cy="990600"/>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4191000"/>
            <a:ext cx="6400800" cy="609600"/>
          </a:xfrm>
        </p:spPr>
        <p:txBody>
          <a:bodyPr/>
          <a:lstStyle>
            <a:lvl1pPr marL="0" indent="0" algn="ctr">
              <a:buNone/>
              <a:defRPr>
                <a:solidFill>
                  <a:srgbClr val="00386B"/>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05BA66F-768A-496E-B201-B0F50C2CC726}"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95400"/>
            <a:ext cx="8229600" cy="4830763"/>
          </a:xfrm>
        </p:spPr>
        <p:txBody>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47A5C21-3EFD-42C5-84BD-6FC92D3A6C9F}" type="slidenum">
              <a:rPr lang="en-US"/>
              <a:pPr/>
              <a:t>‹#›</a:t>
            </a:fld>
            <a:endParaRPr lang="en-US"/>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2825D9F-6402-46CD-B589-6F33F57BE9DE}"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6E46C69-9418-40E3-B341-72FC08C7A569}"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3FC1B712-F267-4AD1-9793-86A048F079D8}" type="slidenum">
              <a:rPr lang="en-US"/>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6F60E8F6-9527-4481-96FF-48BB1CF63972}" type="slidenum">
              <a:rPr lang="en-US"/>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46DD7CA6-A1F5-49C9-A354-4074CB0AFA93}" type="slidenum">
              <a:rPr lang="en-US"/>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5C3442C-F946-4817-8C5D-796044E501C6}"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lvl1pPr>
              <a:buClr>
                <a:srgbClr val="C00000"/>
              </a:buClr>
              <a:defRPr/>
            </a:lvl1pPr>
            <a:lvl2pPr>
              <a:buClr>
                <a:srgbClr val="C00000"/>
              </a:buClr>
              <a:defRPr/>
            </a:lvl2pPr>
            <a:lvl3pPr>
              <a:buClr>
                <a:srgbClr val="C00000"/>
              </a:buClr>
              <a:defRPr/>
            </a:lvl3pPr>
            <a:lvl4pPr>
              <a:buClr>
                <a:srgbClr val="C00000"/>
              </a:buClr>
              <a:defRPr/>
            </a:lvl4pPr>
            <a:lvl5pPr>
              <a:buClr>
                <a:srgbClr val="C00000"/>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3147EC1-99F6-4BB3-B26F-FC3DE3D14156}" type="slidenum">
              <a:rPr lang="en-US"/>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AE6B5AE-99B8-48C8-B463-77AB230B17BB}" type="slidenum">
              <a:rPr lang="en-US"/>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6B90214-8DE6-41E0-A61B-78123E25BEBE}"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iming>
    <p:tnLst>
      <p:par>
        <p:cTn id="1" dur="indefinite" restart="never" nodeType="tmRoot"/>
      </p:par>
    </p:tnLst>
  </p:timing>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457200" y="274638"/>
            <a:ext cx="8229600" cy="7159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9219" name="Rectangle 3"/>
          <p:cNvSpPr>
            <a:spLocks noGrp="1" noChangeArrowheads="1"/>
          </p:cNvSpPr>
          <p:nvPr>
            <p:ph type="body" idx="1"/>
          </p:nvPr>
        </p:nvSpPr>
        <p:spPr bwMode="auto">
          <a:xfrm>
            <a:off x="381000" y="1295400"/>
            <a:ext cx="8229600" cy="48307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92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922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92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068B3C12-BC1A-4959-8182-8B391870C7D3}"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rtl="0" fontAlgn="base">
        <a:spcBef>
          <a:spcPct val="0"/>
        </a:spcBef>
        <a:spcAft>
          <a:spcPct val="0"/>
        </a:spcAft>
        <a:defRPr sz="3200">
          <a:solidFill>
            <a:srgbClr val="00386B"/>
          </a:solidFill>
          <a:effectLst>
            <a:outerShdw blurRad="60007" dist="310007" dir="7680000" sy="30000" kx="1300200" algn="ctr" rotWithShape="0">
              <a:prstClr val="black">
                <a:alpha val="32000"/>
              </a:prstClr>
            </a:outerShdw>
          </a:effectLst>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lr>
          <a:srgbClr val="C00000"/>
        </a:buClr>
        <a:buChar char="•"/>
        <a:defRPr sz="2800">
          <a:solidFill>
            <a:schemeClr val="tx1"/>
          </a:solidFill>
          <a:latin typeface="+mn-lt"/>
          <a:ea typeface="+mn-ea"/>
          <a:cs typeface="+mn-cs"/>
        </a:defRPr>
      </a:lvl1pPr>
      <a:lvl2pPr marL="742950" indent="-285750" algn="l" rtl="0" fontAlgn="base">
        <a:spcBef>
          <a:spcPct val="20000"/>
        </a:spcBef>
        <a:spcAft>
          <a:spcPct val="0"/>
        </a:spcAft>
        <a:buClr>
          <a:srgbClr val="C00000"/>
        </a:buClr>
        <a:buChar char="–"/>
        <a:defRPr sz="2400">
          <a:solidFill>
            <a:schemeClr val="tx1"/>
          </a:solidFill>
          <a:latin typeface="+mn-lt"/>
        </a:defRPr>
      </a:lvl2pPr>
      <a:lvl3pPr marL="1143000" indent="-228600" algn="l" rtl="0" fontAlgn="base">
        <a:spcBef>
          <a:spcPct val="20000"/>
        </a:spcBef>
        <a:spcAft>
          <a:spcPct val="0"/>
        </a:spcAft>
        <a:buClr>
          <a:srgbClr val="C00000"/>
        </a:buClr>
        <a:buChar char="•"/>
        <a:defRPr sz="2000">
          <a:solidFill>
            <a:schemeClr val="tx1"/>
          </a:solidFill>
          <a:latin typeface="+mn-lt"/>
        </a:defRPr>
      </a:lvl3pPr>
      <a:lvl4pPr marL="1600200" indent="-228600" algn="l" rtl="0" fontAlgn="base">
        <a:spcBef>
          <a:spcPct val="20000"/>
        </a:spcBef>
        <a:spcAft>
          <a:spcPct val="0"/>
        </a:spcAft>
        <a:buClr>
          <a:srgbClr val="C00000"/>
        </a:buClr>
        <a:buChar char="–"/>
        <a:defRPr sz="1800">
          <a:solidFill>
            <a:schemeClr val="tx1"/>
          </a:solidFill>
          <a:latin typeface="+mn-lt"/>
        </a:defRPr>
      </a:lvl4pPr>
      <a:lvl5pPr marL="2057400" indent="-228600" algn="l" rtl="0" fontAlgn="base">
        <a:spcBef>
          <a:spcPct val="20000"/>
        </a:spcBef>
        <a:spcAft>
          <a:spcPct val="0"/>
        </a:spcAft>
        <a:buClr>
          <a:srgbClr val="C00000"/>
        </a:buClr>
        <a:buChar char="»"/>
        <a:defRPr sz="18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Subsystems and Incremental Testing</a:t>
            </a:r>
            <a:endParaRPr lang="en-US" dirty="0"/>
          </a:p>
        </p:txBody>
      </p:sp>
      <p:sp>
        <p:nvSpPr>
          <p:cNvPr id="7" name="Content Placeholder 6"/>
          <p:cNvSpPr>
            <a:spLocks noGrp="1"/>
          </p:cNvSpPr>
          <p:nvPr>
            <p:ph idx="1"/>
          </p:nvPr>
        </p:nvSpPr>
        <p:spPr>
          <a:xfrm>
            <a:off x="457200" y="1295401"/>
            <a:ext cx="8229600" cy="2743200"/>
          </a:xfrm>
        </p:spPr>
        <p:txBody>
          <a:bodyPr/>
          <a:lstStyle/>
          <a:p>
            <a:r>
              <a:rPr lang="en-US" dirty="0" smtClean="0"/>
              <a:t>Subsystems</a:t>
            </a:r>
          </a:p>
          <a:p>
            <a:r>
              <a:rPr lang="en-US" dirty="0" smtClean="0"/>
              <a:t>Testing and Incremental Testing</a:t>
            </a:r>
          </a:p>
          <a:p>
            <a:r>
              <a:rPr lang="en-US" dirty="0" smtClean="0"/>
              <a:t>Identify Subsystems and Incremental Testing Opportunities</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Identify Subsystems and Incremental Testing Opportunities</a:t>
            </a:r>
            <a:endParaRPr lang="en-US" dirty="0"/>
          </a:p>
        </p:txBody>
      </p:sp>
      <p:sp>
        <p:nvSpPr>
          <p:cNvPr id="4" name="Content Placeholder 2"/>
          <p:cNvSpPr>
            <a:spLocks noGrp="1"/>
          </p:cNvSpPr>
          <p:nvPr>
            <p:ph idx="1"/>
          </p:nvPr>
        </p:nvSpPr>
        <p:spPr>
          <a:xfrm>
            <a:off x="457200" y="2438400"/>
            <a:ext cx="3886200" cy="3687763"/>
          </a:xfrm>
        </p:spPr>
        <p:txBody>
          <a:bodyPr/>
          <a:lstStyle/>
          <a:p>
            <a:pPr marL="0" indent="0">
              <a:buNone/>
            </a:pPr>
            <a:r>
              <a:rPr lang="en-US" dirty="0" smtClean="0">
                <a:solidFill>
                  <a:srgbClr val="C00000"/>
                </a:solidFill>
              </a:rPr>
              <a:t>What are the subsystems?</a:t>
            </a:r>
          </a:p>
          <a:p>
            <a:pPr marL="0" indent="0">
              <a:buNone/>
            </a:pPr>
            <a:endParaRPr lang="en-US" dirty="0" smtClean="0">
              <a:solidFill>
                <a:srgbClr val="C00000"/>
              </a:solidFill>
            </a:endParaRPr>
          </a:p>
          <a:p>
            <a:pPr marL="0" indent="0">
              <a:buNone/>
            </a:pPr>
            <a:endParaRPr lang="en-US" dirty="0" smtClean="0">
              <a:solidFill>
                <a:srgbClr val="C00000"/>
              </a:solidFill>
            </a:endParaRPr>
          </a:p>
          <a:p>
            <a:pPr marL="0" indent="0">
              <a:buNone/>
            </a:pPr>
            <a:r>
              <a:rPr lang="en-US" dirty="0" smtClean="0">
                <a:solidFill>
                  <a:srgbClr val="C00000"/>
                </a:solidFill>
              </a:rPr>
              <a:t>What can be tested incrementally?</a:t>
            </a:r>
            <a:endParaRPr lang="en-US" dirty="0">
              <a:solidFill>
                <a:srgbClr val="C00000"/>
              </a:solidFill>
            </a:endParaRPr>
          </a:p>
        </p:txBody>
      </p:sp>
      <p:pic>
        <p:nvPicPr>
          <p:cNvPr id="8194" name="Picture 2" descr="C:\Terrell\My Dropbox\EDD-DB\0-EDD FT 2010\Unit 4\4.1 Plan for the Prototype\Media\SubSystem pics\toolbox.jpg"/>
          <p:cNvPicPr>
            <a:picLocks noChangeAspect="1" noChangeArrowheads="1"/>
          </p:cNvPicPr>
          <p:nvPr/>
        </p:nvPicPr>
        <p:blipFill>
          <a:blip r:embed="rId2" cstate="print"/>
          <a:srcRect/>
          <a:stretch>
            <a:fillRect/>
          </a:stretch>
        </p:blipFill>
        <p:spPr bwMode="auto">
          <a:xfrm>
            <a:off x="4191000" y="2895600"/>
            <a:ext cx="4572000" cy="2823882"/>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Identify Subsystems and Incremental Testing Opportunities</a:t>
            </a:r>
            <a:endParaRPr lang="en-US" dirty="0"/>
          </a:p>
        </p:txBody>
      </p:sp>
      <p:sp>
        <p:nvSpPr>
          <p:cNvPr id="4" name="Content Placeholder 2"/>
          <p:cNvSpPr>
            <a:spLocks noGrp="1"/>
          </p:cNvSpPr>
          <p:nvPr>
            <p:ph idx="1"/>
          </p:nvPr>
        </p:nvSpPr>
        <p:spPr>
          <a:xfrm>
            <a:off x="457200" y="2438400"/>
            <a:ext cx="3886200" cy="3687763"/>
          </a:xfrm>
        </p:spPr>
        <p:txBody>
          <a:bodyPr/>
          <a:lstStyle/>
          <a:p>
            <a:pPr marL="0" indent="0">
              <a:buNone/>
            </a:pPr>
            <a:r>
              <a:rPr lang="en-US" dirty="0" smtClean="0">
                <a:solidFill>
                  <a:srgbClr val="C00000"/>
                </a:solidFill>
              </a:rPr>
              <a:t>What are the subsystems?</a:t>
            </a:r>
          </a:p>
          <a:p>
            <a:pPr marL="0" indent="0">
              <a:buNone/>
            </a:pPr>
            <a:endParaRPr lang="en-US" dirty="0" smtClean="0">
              <a:solidFill>
                <a:srgbClr val="C00000"/>
              </a:solidFill>
            </a:endParaRPr>
          </a:p>
          <a:p>
            <a:pPr marL="0" indent="0">
              <a:buNone/>
            </a:pPr>
            <a:endParaRPr lang="en-US" dirty="0" smtClean="0">
              <a:solidFill>
                <a:srgbClr val="C00000"/>
              </a:solidFill>
            </a:endParaRPr>
          </a:p>
          <a:p>
            <a:pPr marL="0" indent="0">
              <a:buNone/>
            </a:pPr>
            <a:r>
              <a:rPr lang="en-US" dirty="0" smtClean="0">
                <a:solidFill>
                  <a:srgbClr val="C00000"/>
                </a:solidFill>
              </a:rPr>
              <a:t>What can be tested incrementally?</a:t>
            </a:r>
            <a:endParaRPr lang="en-US" dirty="0">
              <a:solidFill>
                <a:srgbClr val="C00000"/>
              </a:solidFill>
            </a:endParaRPr>
          </a:p>
        </p:txBody>
      </p:sp>
      <p:pic>
        <p:nvPicPr>
          <p:cNvPr id="9218" name="Picture 2" descr="C:\Terrell\My Dropbox\EDD-DB\0-EDD FT 2010\Unit 4\4.1 Plan for the Prototype\Media\SubSystem pics\swing.jpg"/>
          <p:cNvPicPr>
            <a:picLocks noChangeAspect="1" noChangeArrowheads="1"/>
          </p:cNvPicPr>
          <p:nvPr/>
        </p:nvPicPr>
        <p:blipFill>
          <a:blip r:embed="rId2" cstate="print"/>
          <a:srcRect/>
          <a:stretch>
            <a:fillRect/>
          </a:stretch>
        </p:blipFill>
        <p:spPr bwMode="auto">
          <a:xfrm>
            <a:off x="4648200" y="1828800"/>
            <a:ext cx="3548103" cy="4346575"/>
          </a:xfrm>
          <a:prstGeom prst="rect">
            <a:avLst/>
          </a:prstGeom>
          <a:noFill/>
          <a:effectLst>
            <a:softEdge rad="127000"/>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Subsystems and Incremental Testing</a:t>
            </a:r>
            <a:endParaRPr lang="en-US" dirty="0"/>
          </a:p>
        </p:txBody>
      </p:sp>
      <p:sp>
        <p:nvSpPr>
          <p:cNvPr id="7" name="Content Placeholder 6"/>
          <p:cNvSpPr>
            <a:spLocks noGrp="1"/>
          </p:cNvSpPr>
          <p:nvPr>
            <p:ph idx="1"/>
          </p:nvPr>
        </p:nvSpPr>
        <p:spPr>
          <a:xfrm>
            <a:off x="457200" y="1295401"/>
            <a:ext cx="8229600" cy="2743200"/>
          </a:xfrm>
        </p:spPr>
        <p:txBody>
          <a:bodyPr/>
          <a:lstStyle/>
          <a:p>
            <a:r>
              <a:rPr lang="en-US" dirty="0" smtClean="0"/>
              <a:t>Subsystems</a:t>
            </a:r>
          </a:p>
          <a:p>
            <a:r>
              <a:rPr lang="en-US" dirty="0" smtClean="0"/>
              <a:t>Testing and Incremental Testing</a:t>
            </a:r>
          </a:p>
          <a:p>
            <a:r>
              <a:rPr lang="en-US" dirty="0" smtClean="0"/>
              <a:t>Identify Subsystems and Incremental Testing Opportunities</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Image Resources</a:t>
            </a:r>
            <a:endParaRPr lang="en-US" dirty="0"/>
          </a:p>
        </p:txBody>
      </p:sp>
      <p:sp>
        <p:nvSpPr>
          <p:cNvPr id="3" name="Content Placeholder 2"/>
          <p:cNvSpPr>
            <a:spLocks noGrp="1"/>
          </p:cNvSpPr>
          <p:nvPr>
            <p:ph idx="1"/>
          </p:nvPr>
        </p:nvSpPr>
        <p:spPr/>
        <p:txBody>
          <a:bodyPr/>
          <a:lstStyle/>
          <a:p>
            <a:pPr marL="685800" indent="-228600">
              <a:buNone/>
            </a:pPr>
            <a:r>
              <a:rPr lang="en-US" sz="2400" dirty="0" err="1" smtClean="0"/>
              <a:t>iStockphoto</a:t>
            </a:r>
            <a:r>
              <a:rPr lang="en-US" sz="2400" dirty="0" smtClean="0"/>
              <a:t>.</a:t>
            </a:r>
            <a:r>
              <a:rPr lang="en-US" sz="2400" i="1" dirty="0" smtClean="0"/>
              <a:t> </a:t>
            </a:r>
            <a:r>
              <a:rPr lang="en-US" sz="2400" dirty="0" smtClean="0"/>
              <a:t>Retrieved from http://www.istockphoto.com/index.php</a:t>
            </a:r>
          </a:p>
          <a:p>
            <a:pPr marL="685800" indent="-228600">
              <a:buNone/>
            </a:pPr>
            <a:endParaRPr lang="en-US" sz="2400" dirty="0" smtClean="0"/>
          </a:p>
          <a:p>
            <a:pPr marL="685800" lvl="0" indent="-228600">
              <a:buNone/>
            </a:pPr>
            <a:r>
              <a:rPr lang="en-US" sz="2400" dirty="0" smtClean="0">
                <a:solidFill>
                  <a:srgbClr val="000000"/>
                </a:solidFill>
              </a:rPr>
              <a:t>Microsoft, Inc. (</a:t>
            </a:r>
            <a:r>
              <a:rPr lang="en-US" sz="2400" dirty="0" err="1" smtClean="0">
                <a:solidFill>
                  <a:srgbClr val="000000"/>
                </a:solidFill>
              </a:rPr>
              <a:t>n.d</a:t>
            </a:r>
            <a:r>
              <a:rPr lang="en-US" sz="2400" dirty="0" smtClean="0">
                <a:solidFill>
                  <a:srgbClr val="000000"/>
                </a:solidFill>
              </a:rPr>
              <a:t>.). </a:t>
            </a:r>
            <a:r>
              <a:rPr lang="en-US" sz="2400" i="1" dirty="0" smtClean="0">
                <a:solidFill>
                  <a:srgbClr val="000000"/>
                </a:solidFill>
              </a:rPr>
              <a:t>Clip art.</a:t>
            </a:r>
            <a:r>
              <a:rPr lang="en-US" sz="2400" dirty="0" smtClean="0">
                <a:solidFill>
                  <a:srgbClr val="000000"/>
                </a:solidFill>
              </a:rPr>
              <a:t> Retrieved from 		http://office.microsoft.com/en-us/clipart/default.aspx</a:t>
            </a:r>
          </a:p>
          <a:p>
            <a:pPr marL="685800" indent="-228600">
              <a:buNone/>
            </a:pPr>
            <a:endParaRPr lang="en-US" sz="2400" dirty="0" smtClean="0"/>
          </a:p>
          <a:p>
            <a:pPr marL="685800" indent="-228600">
              <a:buNone/>
            </a:pPr>
            <a:endParaRPr lang="en-US" sz="2400" dirty="0" smtClean="0"/>
          </a:p>
          <a:p>
            <a:pPr marL="685800" indent="-228600">
              <a:buNone/>
            </a:pPr>
            <a:endParaRPr lang="en-US" sz="2400" dirty="0" smtClean="0"/>
          </a:p>
          <a:p>
            <a:pPr>
              <a:buNone/>
            </a:pPr>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hone.jpg"/>
          <p:cNvPicPr>
            <a:picLocks noChangeAspect="1"/>
          </p:cNvPicPr>
          <p:nvPr/>
        </p:nvPicPr>
        <p:blipFill>
          <a:blip r:embed="rId2" cstate="print"/>
          <a:stretch>
            <a:fillRect/>
          </a:stretch>
        </p:blipFill>
        <p:spPr>
          <a:xfrm>
            <a:off x="5791200" y="1219200"/>
            <a:ext cx="2711822" cy="3613150"/>
          </a:xfrm>
          <a:prstGeom prst="rect">
            <a:avLst/>
          </a:prstGeom>
        </p:spPr>
      </p:pic>
      <p:sp>
        <p:nvSpPr>
          <p:cNvPr id="2" name="Title 1"/>
          <p:cNvSpPr>
            <a:spLocks noGrp="1"/>
          </p:cNvSpPr>
          <p:nvPr>
            <p:ph type="title"/>
          </p:nvPr>
        </p:nvSpPr>
        <p:spPr/>
        <p:txBody>
          <a:bodyPr/>
          <a:lstStyle/>
          <a:p>
            <a:r>
              <a:rPr lang="en-US" dirty="0" smtClean="0"/>
              <a:t>Subsystems</a:t>
            </a:r>
            <a:endParaRPr lang="en-US" dirty="0"/>
          </a:p>
        </p:txBody>
      </p:sp>
      <p:sp>
        <p:nvSpPr>
          <p:cNvPr id="3" name="Content Placeholder 2"/>
          <p:cNvSpPr>
            <a:spLocks noGrp="1"/>
          </p:cNvSpPr>
          <p:nvPr>
            <p:ph idx="1"/>
          </p:nvPr>
        </p:nvSpPr>
        <p:spPr>
          <a:xfrm>
            <a:off x="457200" y="1295401"/>
            <a:ext cx="5410200" cy="1981200"/>
          </a:xfrm>
        </p:spPr>
        <p:txBody>
          <a:bodyPr/>
          <a:lstStyle/>
          <a:p>
            <a:pPr marL="0" indent="0">
              <a:buNone/>
            </a:pPr>
            <a:r>
              <a:rPr lang="en-US" dirty="0" smtClean="0"/>
              <a:t>A major part of a system which itself has the characteristics of a system, usually consisting of several components.</a:t>
            </a:r>
          </a:p>
          <a:p>
            <a:pPr marL="0" indent="0">
              <a:buNone/>
            </a:pPr>
            <a:endParaRPr lang="en-US" dirty="0" smtClean="0"/>
          </a:p>
          <a:p>
            <a:pPr marL="0" indent="0">
              <a:buNone/>
            </a:pPr>
            <a:endParaRPr lang="en-US" dirty="0" smtClean="0"/>
          </a:p>
          <a:p>
            <a:pPr marL="0" indent="0">
              <a:buNone/>
            </a:pPr>
            <a:endParaRPr lang="en-US" dirty="0"/>
          </a:p>
        </p:txBody>
      </p:sp>
      <p:sp>
        <p:nvSpPr>
          <p:cNvPr id="4" name="Rectangle 3"/>
          <p:cNvSpPr/>
          <p:nvPr/>
        </p:nvSpPr>
        <p:spPr>
          <a:xfrm>
            <a:off x="7543800" y="4572000"/>
            <a:ext cx="1051891" cy="215444"/>
          </a:xfrm>
          <a:prstGeom prst="rect">
            <a:avLst/>
          </a:prstGeom>
        </p:spPr>
        <p:txBody>
          <a:bodyPr wrap="none">
            <a:spAutoFit/>
          </a:bodyPr>
          <a:lstStyle/>
          <a:p>
            <a:pPr lvl="0"/>
            <a:r>
              <a:rPr lang="en-US" sz="800" dirty="0" smtClean="0">
                <a:solidFill>
                  <a:srgbClr val="000000"/>
                </a:solidFill>
                <a:latin typeface="Arial"/>
              </a:rPr>
              <a:t>©iStockphoto.com </a:t>
            </a:r>
            <a:endParaRPr lang="en-US" sz="800" dirty="0">
              <a:solidFill>
                <a:srgbClr val="000000"/>
              </a:solidFill>
              <a:latin typeface="Arial"/>
            </a:endParaRPr>
          </a:p>
        </p:txBody>
      </p:sp>
      <p:sp>
        <p:nvSpPr>
          <p:cNvPr id="7" name="Rectangle 6"/>
          <p:cNvSpPr/>
          <p:nvPr/>
        </p:nvSpPr>
        <p:spPr>
          <a:xfrm>
            <a:off x="304800" y="4800600"/>
            <a:ext cx="6400800" cy="954107"/>
          </a:xfrm>
          <a:prstGeom prst="rect">
            <a:avLst/>
          </a:prstGeom>
        </p:spPr>
        <p:txBody>
          <a:bodyPr wrap="square">
            <a:spAutoFit/>
          </a:bodyPr>
          <a:lstStyle/>
          <a:p>
            <a:pPr lvl="0">
              <a:spcBef>
                <a:spcPct val="20000"/>
              </a:spcBef>
              <a:buClr>
                <a:srgbClr val="C00000"/>
              </a:buClr>
            </a:pPr>
            <a:r>
              <a:rPr lang="en-US" sz="2800" i="1" kern="0" dirty="0" smtClean="0">
                <a:solidFill>
                  <a:srgbClr val="C00000"/>
                </a:solidFill>
                <a:latin typeface="Arial"/>
              </a:rPr>
              <a:t>Most devices that seem simple actually have many subsystems.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Testing and Incremental Testing</a:t>
            </a:r>
            <a:endParaRPr lang="en-US" dirty="0"/>
          </a:p>
        </p:txBody>
      </p:sp>
      <p:sp>
        <p:nvSpPr>
          <p:cNvPr id="3" name="Content Placeholder 2"/>
          <p:cNvSpPr>
            <a:spLocks noGrp="1"/>
          </p:cNvSpPr>
          <p:nvPr>
            <p:ph idx="1"/>
          </p:nvPr>
        </p:nvSpPr>
        <p:spPr/>
        <p:txBody>
          <a:bodyPr/>
          <a:lstStyle/>
          <a:p>
            <a:pPr marL="0" indent="0">
              <a:buNone/>
            </a:pPr>
            <a:r>
              <a:rPr lang="en-US" dirty="0" smtClean="0">
                <a:solidFill>
                  <a:srgbClr val="C00000"/>
                </a:solidFill>
              </a:rPr>
              <a:t>Testing: </a:t>
            </a:r>
            <a:r>
              <a:rPr lang="en-US" dirty="0" smtClean="0"/>
              <a:t>A procedure in which the performance of a product is measured under various conditions. </a:t>
            </a:r>
          </a:p>
          <a:p>
            <a:pPr lvl="1"/>
            <a:r>
              <a:rPr lang="en-US" i="1" dirty="0" smtClean="0"/>
              <a:t>In the next unit, you will plan and execute most of the testing.</a:t>
            </a:r>
          </a:p>
          <a:p>
            <a:pPr lvl="1"/>
            <a:endParaRPr lang="en-US" i="1" dirty="0" smtClean="0"/>
          </a:p>
          <a:p>
            <a:pPr marL="0" indent="0">
              <a:buNone/>
            </a:pPr>
            <a:r>
              <a:rPr lang="en-US" dirty="0" smtClean="0">
                <a:solidFill>
                  <a:srgbClr val="C00000"/>
                </a:solidFill>
              </a:rPr>
              <a:t>Incremental Testing: </a:t>
            </a:r>
            <a:r>
              <a:rPr lang="en-US" dirty="0" smtClean="0"/>
              <a:t>Testing components or subsystems in isolation that will be integrated into a larger system.</a:t>
            </a:r>
          </a:p>
          <a:p>
            <a:pPr lvl="1"/>
            <a:r>
              <a:rPr lang="en-US" i="1" dirty="0" smtClean="0"/>
              <a:t>You will troubleshoot problems in isolation that affect the overall system</a:t>
            </a:r>
            <a:r>
              <a:rPr lang="en-US" i="1" dirty="0"/>
              <a:t>.</a:t>
            </a:r>
            <a:endParaRPr lang="en-US" i="1"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Identify Subsystems and Incremental Testing Opportunities</a:t>
            </a:r>
            <a:endParaRPr lang="en-US" dirty="0"/>
          </a:p>
        </p:txBody>
      </p:sp>
      <p:sp>
        <p:nvSpPr>
          <p:cNvPr id="4" name="Content Placeholder 2"/>
          <p:cNvSpPr>
            <a:spLocks noGrp="1"/>
          </p:cNvSpPr>
          <p:nvPr>
            <p:ph idx="1"/>
          </p:nvPr>
        </p:nvSpPr>
        <p:spPr>
          <a:xfrm>
            <a:off x="457200" y="2438400"/>
            <a:ext cx="3886200" cy="3687763"/>
          </a:xfrm>
        </p:spPr>
        <p:txBody>
          <a:bodyPr/>
          <a:lstStyle/>
          <a:p>
            <a:pPr marL="0" indent="0">
              <a:buNone/>
            </a:pPr>
            <a:r>
              <a:rPr lang="en-US" dirty="0" smtClean="0">
                <a:solidFill>
                  <a:srgbClr val="C00000"/>
                </a:solidFill>
              </a:rPr>
              <a:t>What are the subsystems?</a:t>
            </a:r>
          </a:p>
          <a:p>
            <a:pPr marL="0" indent="0">
              <a:buNone/>
            </a:pPr>
            <a:endParaRPr lang="en-US" dirty="0" smtClean="0">
              <a:solidFill>
                <a:srgbClr val="C00000"/>
              </a:solidFill>
            </a:endParaRPr>
          </a:p>
          <a:p>
            <a:pPr marL="0" indent="0">
              <a:buNone/>
            </a:pPr>
            <a:endParaRPr lang="en-US" dirty="0" smtClean="0">
              <a:solidFill>
                <a:srgbClr val="C00000"/>
              </a:solidFill>
            </a:endParaRPr>
          </a:p>
          <a:p>
            <a:pPr marL="0" indent="0">
              <a:buNone/>
            </a:pPr>
            <a:r>
              <a:rPr lang="en-US" dirty="0" smtClean="0">
                <a:solidFill>
                  <a:srgbClr val="C00000"/>
                </a:solidFill>
              </a:rPr>
              <a:t>What can be tested incrementally?</a:t>
            </a:r>
            <a:endParaRPr lang="en-US" dirty="0">
              <a:solidFill>
                <a:srgbClr val="C00000"/>
              </a:solidFill>
            </a:endParaRPr>
          </a:p>
        </p:txBody>
      </p:sp>
      <p:pic>
        <p:nvPicPr>
          <p:cNvPr id="5" name="Picture 4" descr="IMG_2866.JPG"/>
          <p:cNvPicPr>
            <a:picLocks noChangeAspect="1"/>
          </p:cNvPicPr>
          <p:nvPr/>
        </p:nvPicPr>
        <p:blipFill>
          <a:blip r:embed="rId2" cstate="print"/>
          <a:stretch>
            <a:fillRect/>
          </a:stretch>
        </p:blipFill>
        <p:spPr>
          <a:xfrm>
            <a:off x="5257800" y="1371600"/>
            <a:ext cx="3162016" cy="502920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Identify Subsystems and Incremental Testing Opportunities</a:t>
            </a:r>
            <a:endParaRPr lang="en-US" dirty="0"/>
          </a:p>
        </p:txBody>
      </p:sp>
      <p:sp>
        <p:nvSpPr>
          <p:cNvPr id="4" name="Content Placeholder 2"/>
          <p:cNvSpPr>
            <a:spLocks noGrp="1"/>
          </p:cNvSpPr>
          <p:nvPr>
            <p:ph idx="1"/>
          </p:nvPr>
        </p:nvSpPr>
        <p:spPr>
          <a:xfrm>
            <a:off x="457200" y="2438400"/>
            <a:ext cx="3886200" cy="3687763"/>
          </a:xfrm>
        </p:spPr>
        <p:txBody>
          <a:bodyPr/>
          <a:lstStyle/>
          <a:p>
            <a:pPr marL="0" indent="0">
              <a:buNone/>
            </a:pPr>
            <a:r>
              <a:rPr lang="en-US" dirty="0" smtClean="0">
                <a:solidFill>
                  <a:srgbClr val="C00000"/>
                </a:solidFill>
              </a:rPr>
              <a:t>What are the subsystems?</a:t>
            </a:r>
          </a:p>
          <a:p>
            <a:pPr marL="0" indent="0">
              <a:buNone/>
            </a:pPr>
            <a:endParaRPr lang="en-US" dirty="0" smtClean="0">
              <a:solidFill>
                <a:srgbClr val="C00000"/>
              </a:solidFill>
            </a:endParaRPr>
          </a:p>
          <a:p>
            <a:pPr marL="0" indent="0">
              <a:buNone/>
            </a:pPr>
            <a:endParaRPr lang="en-US" dirty="0" smtClean="0">
              <a:solidFill>
                <a:srgbClr val="C00000"/>
              </a:solidFill>
            </a:endParaRPr>
          </a:p>
          <a:p>
            <a:pPr marL="0" indent="0">
              <a:buNone/>
            </a:pPr>
            <a:r>
              <a:rPr lang="en-US" dirty="0" smtClean="0">
                <a:solidFill>
                  <a:srgbClr val="C00000"/>
                </a:solidFill>
              </a:rPr>
              <a:t>What can be tested incrementally?</a:t>
            </a:r>
            <a:endParaRPr lang="en-US" dirty="0">
              <a:solidFill>
                <a:srgbClr val="C00000"/>
              </a:solidFill>
            </a:endParaRPr>
          </a:p>
        </p:txBody>
      </p:sp>
      <p:pic>
        <p:nvPicPr>
          <p:cNvPr id="3076" name="Picture 4" descr="C:\Terrell\My Dropbox\EDD-DB\0-EDD FT 2010\Unit 4\4.1 Plan for the Prototype\Media\SubSystem pics\Doorknob.jpg"/>
          <p:cNvPicPr>
            <a:picLocks noChangeAspect="1" noChangeArrowheads="1"/>
          </p:cNvPicPr>
          <p:nvPr/>
        </p:nvPicPr>
        <p:blipFill>
          <a:blip r:embed="rId2" cstate="print"/>
          <a:srcRect/>
          <a:stretch>
            <a:fillRect/>
          </a:stretch>
        </p:blipFill>
        <p:spPr bwMode="auto">
          <a:xfrm>
            <a:off x="5181600" y="1371600"/>
            <a:ext cx="2971800" cy="5355082"/>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Identify Subsystems and Incremental Testing Opportunities</a:t>
            </a:r>
            <a:endParaRPr lang="en-US" dirty="0"/>
          </a:p>
        </p:txBody>
      </p:sp>
      <p:sp>
        <p:nvSpPr>
          <p:cNvPr id="4" name="Content Placeholder 2"/>
          <p:cNvSpPr>
            <a:spLocks noGrp="1"/>
          </p:cNvSpPr>
          <p:nvPr>
            <p:ph idx="1"/>
          </p:nvPr>
        </p:nvSpPr>
        <p:spPr>
          <a:xfrm>
            <a:off x="457200" y="2438400"/>
            <a:ext cx="3886200" cy="3687763"/>
          </a:xfrm>
        </p:spPr>
        <p:txBody>
          <a:bodyPr/>
          <a:lstStyle/>
          <a:p>
            <a:pPr marL="0" indent="0">
              <a:buNone/>
            </a:pPr>
            <a:r>
              <a:rPr lang="en-US" dirty="0" smtClean="0">
                <a:solidFill>
                  <a:srgbClr val="C00000"/>
                </a:solidFill>
              </a:rPr>
              <a:t>What are the subsystems?</a:t>
            </a:r>
          </a:p>
          <a:p>
            <a:pPr marL="0" indent="0">
              <a:buNone/>
            </a:pPr>
            <a:endParaRPr lang="en-US" dirty="0" smtClean="0">
              <a:solidFill>
                <a:srgbClr val="C00000"/>
              </a:solidFill>
            </a:endParaRPr>
          </a:p>
          <a:p>
            <a:pPr marL="0" indent="0">
              <a:buNone/>
            </a:pPr>
            <a:endParaRPr lang="en-US" dirty="0" smtClean="0">
              <a:solidFill>
                <a:srgbClr val="C00000"/>
              </a:solidFill>
            </a:endParaRPr>
          </a:p>
          <a:p>
            <a:pPr marL="0" indent="0">
              <a:buNone/>
            </a:pPr>
            <a:r>
              <a:rPr lang="en-US" dirty="0" smtClean="0">
                <a:solidFill>
                  <a:srgbClr val="C00000"/>
                </a:solidFill>
              </a:rPr>
              <a:t>What can be tested incrementally?</a:t>
            </a:r>
            <a:endParaRPr lang="en-US" dirty="0">
              <a:solidFill>
                <a:srgbClr val="C00000"/>
              </a:solidFill>
            </a:endParaRPr>
          </a:p>
        </p:txBody>
      </p:sp>
      <p:pic>
        <p:nvPicPr>
          <p:cNvPr id="4098" name="Picture 2" descr="C:\Terrell\My Dropbox\EDD-DB\0-EDD FT 2010\Unit 4\4.1 Plan for the Prototype\Media\SubSystem pics\Sprinkler.jpg"/>
          <p:cNvPicPr>
            <a:picLocks noChangeAspect="1" noChangeArrowheads="1"/>
          </p:cNvPicPr>
          <p:nvPr/>
        </p:nvPicPr>
        <p:blipFill>
          <a:blip r:embed="rId2" cstate="print"/>
          <a:srcRect/>
          <a:stretch>
            <a:fillRect/>
          </a:stretch>
        </p:blipFill>
        <p:spPr bwMode="auto">
          <a:xfrm>
            <a:off x="4876800" y="1600200"/>
            <a:ext cx="2948263" cy="4365625"/>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Identify Subsystems and Incremental Testing Opportunities</a:t>
            </a:r>
            <a:endParaRPr lang="en-US" dirty="0"/>
          </a:p>
        </p:txBody>
      </p:sp>
      <p:sp>
        <p:nvSpPr>
          <p:cNvPr id="4" name="Content Placeholder 2"/>
          <p:cNvSpPr>
            <a:spLocks noGrp="1"/>
          </p:cNvSpPr>
          <p:nvPr>
            <p:ph idx="1"/>
          </p:nvPr>
        </p:nvSpPr>
        <p:spPr>
          <a:xfrm>
            <a:off x="457200" y="2438400"/>
            <a:ext cx="3886200" cy="3687763"/>
          </a:xfrm>
        </p:spPr>
        <p:txBody>
          <a:bodyPr/>
          <a:lstStyle/>
          <a:p>
            <a:pPr marL="0" indent="0">
              <a:buNone/>
            </a:pPr>
            <a:r>
              <a:rPr lang="en-US" dirty="0" smtClean="0">
                <a:solidFill>
                  <a:srgbClr val="C00000"/>
                </a:solidFill>
              </a:rPr>
              <a:t>What are the subsystems?</a:t>
            </a:r>
          </a:p>
          <a:p>
            <a:pPr marL="0" indent="0">
              <a:buNone/>
            </a:pPr>
            <a:endParaRPr lang="en-US" dirty="0" smtClean="0">
              <a:solidFill>
                <a:srgbClr val="C00000"/>
              </a:solidFill>
            </a:endParaRPr>
          </a:p>
          <a:p>
            <a:pPr marL="0" indent="0">
              <a:buNone/>
            </a:pPr>
            <a:endParaRPr lang="en-US" dirty="0" smtClean="0">
              <a:solidFill>
                <a:srgbClr val="C00000"/>
              </a:solidFill>
            </a:endParaRPr>
          </a:p>
          <a:p>
            <a:pPr marL="0" indent="0">
              <a:buNone/>
            </a:pPr>
            <a:r>
              <a:rPr lang="en-US" dirty="0" smtClean="0">
                <a:solidFill>
                  <a:srgbClr val="C00000"/>
                </a:solidFill>
              </a:rPr>
              <a:t>What can be tested incrementally?</a:t>
            </a:r>
            <a:endParaRPr lang="en-US" dirty="0">
              <a:solidFill>
                <a:srgbClr val="C00000"/>
              </a:solidFill>
            </a:endParaRPr>
          </a:p>
        </p:txBody>
      </p:sp>
      <p:pic>
        <p:nvPicPr>
          <p:cNvPr id="5122" name="Picture 2" descr="C:\Terrell\My Dropbox\EDD-DB\0-EDD FT 2010\Unit 4\4.1 Plan for the Prototype\Media\SubSystem pics\knife.jpg"/>
          <p:cNvPicPr>
            <a:picLocks noChangeAspect="1" noChangeArrowheads="1"/>
          </p:cNvPicPr>
          <p:nvPr/>
        </p:nvPicPr>
        <p:blipFill>
          <a:blip r:embed="rId2" cstate="print"/>
          <a:srcRect/>
          <a:stretch>
            <a:fillRect/>
          </a:stretch>
        </p:blipFill>
        <p:spPr bwMode="auto">
          <a:xfrm>
            <a:off x="3733800" y="2057400"/>
            <a:ext cx="5090540" cy="2405083"/>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Terrell\My Dropbox\EDD-DB\0-EDD FT 2010\Unit 4\4.1 Plan for the Prototype\Media\SubSystem pics\Mailbox.jpg"/>
          <p:cNvPicPr>
            <a:picLocks noChangeAspect="1" noChangeArrowheads="1"/>
          </p:cNvPicPr>
          <p:nvPr/>
        </p:nvPicPr>
        <p:blipFill>
          <a:blip r:embed="rId2" cstate="print"/>
          <a:srcRect/>
          <a:stretch>
            <a:fillRect/>
          </a:stretch>
        </p:blipFill>
        <p:spPr bwMode="auto">
          <a:xfrm>
            <a:off x="4267200" y="253157"/>
            <a:ext cx="4316849" cy="8433643"/>
          </a:xfrm>
          <a:prstGeom prst="rect">
            <a:avLst/>
          </a:prstGeom>
          <a:noFill/>
          <a:effectLst>
            <a:softEdge rad="127000"/>
          </a:effectLst>
        </p:spPr>
      </p:pic>
      <p:sp>
        <p:nvSpPr>
          <p:cNvPr id="2" name="Title 1"/>
          <p:cNvSpPr>
            <a:spLocks noGrp="1"/>
          </p:cNvSpPr>
          <p:nvPr>
            <p:ph type="title"/>
          </p:nvPr>
        </p:nvSpPr>
        <p:spPr/>
        <p:txBody>
          <a:bodyPr/>
          <a:lstStyle/>
          <a:p>
            <a:r>
              <a:rPr lang="en-US" dirty="0" smtClean="0"/>
              <a:t>Identify Subsystems and Incremental Testing Opportunities</a:t>
            </a:r>
            <a:endParaRPr lang="en-US" dirty="0"/>
          </a:p>
        </p:txBody>
      </p:sp>
      <p:sp>
        <p:nvSpPr>
          <p:cNvPr id="4" name="Content Placeholder 2"/>
          <p:cNvSpPr>
            <a:spLocks noGrp="1"/>
          </p:cNvSpPr>
          <p:nvPr>
            <p:ph idx="1"/>
          </p:nvPr>
        </p:nvSpPr>
        <p:spPr>
          <a:xfrm>
            <a:off x="457200" y="2438400"/>
            <a:ext cx="3886200" cy="3687763"/>
          </a:xfrm>
        </p:spPr>
        <p:txBody>
          <a:bodyPr/>
          <a:lstStyle/>
          <a:p>
            <a:pPr marL="0" indent="0">
              <a:buNone/>
            </a:pPr>
            <a:r>
              <a:rPr lang="en-US" dirty="0" smtClean="0">
                <a:solidFill>
                  <a:srgbClr val="C00000"/>
                </a:solidFill>
              </a:rPr>
              <a:t>What are the subsystems?</a:t>
            </a:r>
          </a:p>
          <a:p>
            <a:pPr marL="0" indent="0">
              <a:buNone/>
            </a:pPr>
            <a:endParaRPr lang="en-US" dirty="0" smtClean="0">
              <a:solidFill>
                <a:srgbClr val="C00000"/>
              </a:solidFill>
            </a:endParaRPr>
          </a:p>
          <a:p>
            <a:pPr marL="0" indent="0">
              <a:buNone/>
            </a:pPr>
            <a:endParaRPr lang="en-US" dirty="0" smtClean="0">
              <a:solidFill>
                <a:srgbClr val="C00000"/>
              </a:solidFill>
            </a:endParaRPr>
          </a:p>
          <a:p>
            <a:pPr marL="0" indent="0">
              <a:buNone/>
            </a:pPr>
            <a:r>
              <a:rPr lang="en-US" dirty="0" smtClean="0">
                <a:solidFill>
                  <a:srgbClr val="C00000"/>
                </a:solidFill>
              </a:rPr>
              <a:t>What can be tested incrementally?</a:t>
            </a:r>
            <a:endParaRPr lang="en-US" dirty="0">
              <a:solidFill>
                <a:srgbClr val="C000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Identify Subsystems and Incremental Testing Opportunities</a:t>
            </a:r>
            <a:endParaRPr lang="en-US" dirty="0"/>
          </a:p>
        </p:txBody>
      </p:sp>
      <p:sp>
        <p:nvSpPr>
          <p:cNvPr id="4" name="Content Placeholder 2"/>
          <p:cNvSpPr>
            <a:spLocks noGrp="1"/>
          </p:cNvSpPr>
          <p:nvPr>
            <p:ph idx="1"/>
          </p:nvPr>
        </p:nvSpPr>
        <p:spPr>
          <a:xfrm>
            <a:off x="457200" y="2438400"/>
            <a:ext cx="3886200" cy="3687763"/>
          </a:xfrm>
        </p:spPr>
        <p:txBody>
          <a:bodyPr/>
          <a:lstStyle/>
          <a:p>
            <a:pPr marL="0" indent="0">
              <a:buNone/>
            </a:pPr>
            <a:r>
              <a:rPr lang="en-US" dirty="0" smtClean="0">
                <a:solidFill>
                  <a:srgbClr val="C00000"/>
                </a:solidFill>
              </a:rPr>
              <a:t>What are the subsystems?</a:t>
            </a:r>
          </a:p>
          <a:p>
            <a:pPr marL="0" indent="0">
              <a:buNone/>
            </a:pPr>
            <a:endParaRPr lang="en-US" dirty="0" smtClean="0">
              <a:solidFill>
                <a:srgbClr val="C00000"/>
              </a:solidFill>
            </a:endParaRPr>
          </a:p>
          <a:p>
            <a:pPr marL="0" indent="0">
              <a:buNone/>
            </a:pPr>
            <a:endParaRPr lang="en-US" dirty="0" smtClean="0">
              <a:solidFill>
                <a:srgbClr val="C00000"/>
              </a:solidFill>
            </a:endParaRPr>
          </a:p>
          <a:p>
            <a:pPr marL="0" indent="0">
              <a:buNone/>
            </a:pPr>
            <a:r>
              <a:rPr lang="en-US" dirty="0" smtClean="0">
                <a:solidFill>
                  <a:srgbClr val="C00000"/>
                </a:solidFill>
              </a:rPr>
              <a:t>What can be tested incrementally?</a:t>
            </a:r>
            <a:endParaRPr lang="en-US" dirty="0">
              <a:solidFill>
                <a:srgbClr val="C00000"/>
              </a:solidFill>
            </a:endParaRPr>
          </a:p>
        </p:txBody>
      </p:sp>
      <p:pic>
        <p:nvPicPr>
          <p:cNvPr id="7170" name="Picture 2" descr="C:\Terrell\My Dropbox\EDD-DB\0-EDD FT 2010\Unit 4\4.1 Plan for the Prototype\Media\SubSystem pics\helmet.jpg"/>
          <p:cNvPicPr>
            <a:picLocks noChangeAspect="1" noChangeArrowheads="1"/>
          </p:cNvPicPr>
          <p:nvPr/>
        </p:nvPicPr>
        <p:blipFill>
          <a:blip r:embed="rId2" cstate="print"/>
          <a:srcRect/>
          <a:stretch>
            <a:fillRect/>
          </a:stretch>
        </p:blipFill>
        <p:spPr bwMode="auto">
          <a:xfrm>
            <a:off x="4267200" y="1371600"/>
            <a:ext cx="4325938" cy="4755517"/>
          </a:xfrm>
          <a:prstGeom prst="rect">
            <a:avLst/>
          </a:prstGeom>
          <a:noFill/>
          <a:effectLst>
            <a:softEdge rad="127000"/>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EDDCurriculumPPTTemplate">
  <a:themeElements>
    <a:clrScheme name="General_PowerPoint_Template_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General_PowerPoint_Template_20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eneral_PowerPoint_Template_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eneral_PowerPoint_Template_2008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eneral_PowerPoint_Template_2008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eneral_PowerPoint_Template_2008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eneral_PowerPoint_Template_2008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eneral_PowerPoint_Template_2008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eneral_PowerPoint_Template_2008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eneral_PowerPoint_Template_2008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eneral_PowerPoint_Template_2008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eneral_PowerPoint_Template_2008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eneral_PowerPoint_Template_2008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eneral_PowerPoint_Template_2008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EDDCurriculumPPTTemplate</Template>
  <TotalTime>854</TotalTime>
  <Words>405</Words>
  <Application>Microsoft Office PowerPoint</Application>
  <PresentationFormat>On-screen Show (4:3)</PresentationFormat>
  <Paragraphs>75</Paragraphs>
  <Slides>13</Slides>
  <Notes>1</Notes>
  <HiddenSlides>0</HiddenSlides>
  <MMClips>0</MMClips>
  <ScaleCrop>false</ScaleCrop>
  <HeadingPairs>
    <vt:vector size="6" baseType="variant">
      <vt:variant>
        <vt:lpstr>Fonts Used</vt:lpstr>
      </vt:variant>
      <vt:variant>
        <vt:i4>1</vt:i4>
      </vt:variant>
      <vt:variant>
        <vt:lpstr>Theme</vt:lpstr>
      </vt:variant>
      <vt:variant>
        <vt:i4>2</vt:i4>
      </vt:variant>
      <vt:variant>
        <vt:lpstr>Slide Titles</vt:lpstr>
      </vt:variant>
      <vt:variant>
        <vt:i4>13</vt:i4>
      </vt:variant>
    </vt:vector>
  </HeadingPairs>
  <TitlesOfParts>
    <vt:vector size="16" baseType="lpstr">
      <vt:lpstr>Arial</vt:lpstr>
      <vt:lpstr>EDDCurriculumPPTTemplate</vt:lpstr>
      <vt:lpstr>1_Custom Design</vt:lpstr>
      <vt:lpstr>Subsystems and Incremental Testing</vt:lpstr>
      <vt:lpstr>Subsystems</vt:lpstr>
      <vt:lpstr>Testing and Incremental Testing</vt:lpstr>
      <vt:lpstr>Identify Subsystems and Incremental Testing Opportunities</vt:lpstr>
      <vt:lpstr>Identify Subsystems and Incremental Testing Opportunities</vt:lpstr>
      <vt:lpstr>Identify Subsystems and Incremental Testing Opportunities</vt:lpstr>
      <vt:lpstr>Identify Subsystems and Incremental Testing Opportunities</vt:lpstr>
      <vt:lpstr>Identify Subsystems and Incremental Testing Opportunities</vt:lpstr>
      <vt:lpstr>Identify Subsystems and Incremental Testing Opportunities</vt:lpstr>
      <vt:lpstr>Identify Subsystems and Incremental Testing Opportunities</vt:lpstr>
      <vt:lpstr>Identify Subsystems and Incremental Testing Opportunities</vt:lpstr>
      <vt:lpstr>Subsystems and Incremental Testing</vt:lpstr>
      <vt:lpstr>Image Resources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Subsystems and Incremental Testing</dc:title>
  <dc:subject>Lesson 4.1 Plan for the Prototype</dc:subject>
  <dc:creator>EDD Revision Team</dc:creator>
  <cp:lastModifiedBy>Alli Westover</cp:lastModifiedBy>
  <cp:revision>91</cp:revision>
  <dcterms:created xsi:type="dcterms:W3CDTF">2010-05-26T15:43:08Z</dcterms:created>
  <dcterms:modified xsi:type="dcterms:W3CDTF">2014-07-22T01:52:52Z</dcterms:modified>
</cp:coreProperties>
</file>