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64" r:id="rId3"/>
    <p:sldMasterId id="2147483667" r:id="rId4"/>
    <p:sldMasterId id="2147483669" r:id="rId5"/>
  </p:sldMasterIdLst>
  <p:notesMasterIdLst>
    <p:notesMasterId r:id="rId27"/>
  </p:notesMasterIdLst>
  <p:handoutMasterIdLst>
    <p:handoutMasterId r:id="rId28"/>
  </p:handoutMasterIdLst>
  <p:sldIdLst>
    <p:sldId id="261" r:id="rId6"/>
    <p:sldId id="260" r:id="rId7"/>
    <p:sldId id="28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custDataLst>
    <p:tags r:id="rId2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48" autoAdjust="0"/>
  </p:normalViewPr>
  <p:slideViewPr>
    <p:cSldViewPr>
      <p:cViewPr varScale="1">
        <p:scale>
          <a:sx n="60" d="100"/>
          <a:sy n="60" d="100"/>
        </p:scale>
        <p:origin x="156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223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dirty="0" smtClean="0"/>
              <a:t>Selecting a Solution Path</a:t>
            </a:r>
            <a:endParaRPr lang="en-US" dirty="0"/>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Engineering Design and Development</a:t>
            </a:r>
            <a:endParaRPr lang="en-US" baseline="30000" dirty="0"/>
          </a:p>
          <a:p>
            <a:r>
              <a:rPr lang="en-US" dirty="0" smtClean="0"/>
              <a:t>Lesson 3.1 Select a Solution Path</a:t>
            </a:r>
            <a:endParaRPr lang="en-US" dirty="0"/>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3862620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Header Placeholder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dirty="0" smtClean="0"/>
              <a:t>Selecting a Solution Path</a:t>
            </a:r>
            <a:endParaRPr lang="en-US" dirty="0"/>
          </a:p>
        </p:txBody>
      </p:sp>
      <p:sp>
        <p:nvSpPr>
          <p:cNvPr id="13"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Engineering Design and Development</a:t>
            </a:r>
            <a:endParaRPr lang="en-US" baseline="30000" dirty="0"/>
          </a:p>
          <a:p>
            <a:r>
              <a:rPr lang="en-US" dirty="0" smtClean="0"/>
              <a:t>Lesson 3.1 Select a Solution Path</a:t>
            </a:r>
            <a:endParaRPr lang="en-US" dirty="0"/>
          </a:p>
        </p:txBody>
      </p:sp>
      <p:sp>
        <p:nvSpPr>
          <p:cNvPr id="14"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5"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2299689844"/>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take a look at where we are in the product</a:t>
            </a:r>
            <a:r>
              <a:rPr lang="en-US" baseline="0" dirty="0" smtClean="0"/>
              <a:t> development process. </a:t>
            </a:r>
          </a:p>
          <a:p>
            <a:r>
              <a:rPr lang="en-US" dirty="0" smtClean="0"/>
              <a:t>[click] Once you </a:t>
            </a:r>
            <a:r>
              <a:rPr lang="en-US" baseline="0" dirty="0" smtClean="0"/>
              <a:t>have several good ideas for solving your problem, it’s time to compare your alternatives. First you’ll need to list all of the alternative solutions. Based on your research, create a list of the most promising </a:t>
            </a:r>
            <a:r>
              <a:rPr lang="en-US" baseline="0" dirty="0" err="1" smtClean="0"/>
              <a:t>soltuions</a:t>
            </a:r>
            <a:r>
              <a:rPr lang="en-US" baseline="0" dirty="0" smtClean="0"/>
              <a:t> to your problem.</a:t>
            </a:r>
          </a:p>
          <a:p>
            <a:endParaRPr lang="en-US" baseline="0" dirty="0" smtClean="0"/>
          </a:p>
          <a:p>
            <a:r>
              <a:rPr lang="en-US" baseline="0" dirty="0" smtClean="0"/>
              <a:t>[click] The next step is to choose a solution path by selecting the alternative that is deemed most likely to succeed, that is, the potential solution that best meets the solution criteria within the constraints.</a:t>
            </a:r>
            <a:endParaRPr lang="en-US"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a:t>
            </a:fld>
            <a:endParaRPr lang="en-US" dirty="0"/>
          </a:p>
        </p:txBody>
      </p:sp>
    </p:spTree>
    <p:extLst>
      <p:ext uri="{BB962C8B-B14F-4D97-AF65-F5344CB8AC3E}">
        <p14:creationId xmlns:p14="http://schemas.microsoft.com/office/powerpoint/2010/main" val="1388819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 this case since a baseline concept is used, we</a:t>
            </a:r>
            <a:r>
              <a:rPr lang="en-US" baseline="0" dirty="0" smtClean="0"/>
              <a:t> will enter threes for all of the specifications for concept 1. Note that if you do not use a single baseline concept, you will not enter all threes in the first column.</a:t>
            </a:r>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11</a:t>
            </a:fld>
            <a:endParaRPr lang="en-US" dirty="0"/>
          </a:p>
        </p:txBody>
      </p:sp>
    </p:spTree>
    <p:extLst>
      <p:ext uri="{BB962C8B-B14F-4D97-AF65-F5344CB8AC3E}">
        <p14:creationId xmlns:p14="http://schemas.microsoft.com/office/powerpoint/2010/main" val="38380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 through the table assigning a rating to each specification for</a:t>
            </a:r>
            <a:r>
              <a:rPr lang="en-US" baseline="0" dirty="0" smtClean="0"/>
              <a:t> each concept. It may be more efficient to rate the concepts based on one specification at a time.</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12</a:t>
            </a:fld>
            <a:endParaRPr lang="en-US" dirty="0"/>
          </a:p>
        </p:txBody>
      </p:sp>
    </p:spTree>
    <p:extLst>
      <p:ext uri="{BB962C8B-B14F-4D97-AF65-F5344CB8AC3E}">
        <p14:creationId xmlns:p14="http://schemas.microsoft.com/office/powerpoint/2010/main" val="1265328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sure to calculate the weighted score by multiplying</a:t>
            </a:r>
            <a:r>
              <a:rPr lang="en-US" baseline="0" dirty="0" smtClean="0"/>
              <a:t> the rating by the weight factor.</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13</a:t>
            </a:fld>
            <a:endParaRPr lang="en-US" dirty="0"/>
          </a:p>
        </p:txBody>
      </p:sp>
    </p:spTree>
    <p:extLst>
      <p:ext uri="{BB962C8B-B14F-4D97-AF65-F5344CB8AC3E}">
        <p14:creationId xmlns:p14="http://schemas.microsoft.com/office/powerpoint/2010/main" val="947795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you</a:t>
            </a:r>
            <a:r>
              <a:rPr lang="en-US" baseline="0" dirty="0" smtClean="0"/>
              <a:t> have rated all of the concepts based on all of the specifications and weighted the scores, add up the weighted scores for each concept. The totals can then be compared to determine the better possible solutions.  </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14</a:t>
            </a:fld>
            <a:endParaRPr lang="en-US" dirty="0"/>
          </a:p>
        </p:txBody>
      </p:sp>
    </p:spTree>
    <p:extLst>
      <p:ext uri="{BB962C8B-B14F-4D97-AF65-F5344CB8AC3E}">
        <p14:creationId xmlns:p14="http://schemas.microsoft.com/office/powerpoint/2010/main" val="1113490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Now rank the concepts. [click]</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15</a:t>
            </a:fld>
            <a:endParaRPr lang="en-US" dirty="0"/>
          </a:p>
        </p:txBody>
      </p:sp>
    </p:spTree>
    <p:extLst>
      <p:ext uri="{BB962C8B-B14F-4D97-AF65-F5344CB8AC3E}">
        <p14:creationId xmlns:p14="http://schemas.microsoft.com/office/powerpoint/2010/main" val="1437294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Concepts 5, 2, 7, and 4 are all rated better than the baseline (DO NOTHING) option.  </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16</a:t>
            </a:fld>
            <a:endParaRPr lang="en-US" dirty="0"/>
          </a:p>
        </p:txBody>
      </p:sp>
    </p:spTree>
    <p:extLst>
      <p:ext uri="{BB962C8B-B14F-4D97-AF65-F5344CB8AC3E}">
        <p14:creationId xmlns:p14="http://schemas.microsoft.com/office/powerpoint/2010/main" val="1273615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Consider ways in which the better concepts can be combined with other concepts or improved.</a:t>
            </a:r>
          </a:p>
          <a:p>
            <a:endParaRPr lang="en-US" baseline="0" dirty="0" smtClean="0"/>
          </a:p>
          <a:p>
            <a:r>
              <a:rPr lang="en-US" baseline="0" dirty="0" smtClean="0"/>
              <a:t>Revise the concepts or add new ones based on these improvements and combinations.</a:t>
            </a:r>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17</a:t>
            </a:fld>
            <a:endParaRPr lang="en-US" dirty="0"/>
          </a:p>
        </p:txBody>
      </p:sp>
    </p:spTree>
    <p:extLst>
      <p:ext uri="{BB962C8B-B14F-4D97-AF65-F5344CB8AC3E}">
        <p14:creationId xmlns:p14="http://schemas.microsoft.com/office/powerpoint/2010/main" val="858455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If one concept is clearly MUCH better than the others, choose that one concept.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However, even if one is concept rated slightly higher than others, there is often more than one strong option.  [click] Continue to develop the better options. Note the strong points and weak points of each remaining concept and use these observations to revise and/or add to the list of specifications. </a:t>
            </a:r>
          </a:p>
          <a:p>
            <a:endParaRPr lang="en-US" baseline="0" dirty="0" smtClean="0"/>
          </a:p>
          <a:p>
            <a:endParaRPr lang="en-US" baseline="0" dirty="0" smtClean="0"/>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18</a:t>
            </a:fld>
            <a:endParaRPr lang="en-US" dirty="0"/>
          </a:p>
        </p:txBody>
      </p:sp>
    </p:spTree>
    <p:extLst>
      <p:ext uri="{BB962C8B-B14F-4D97-AF65-F5344CB8AC3E}">
        <p14:creationId xmlns:p14="http://schemas.microsoft.com/office/powerpoint/2010/main" val="3277928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Use the decision matrix tool again to continue to narrow the number of possible solutions. Repeat the process as necessary until one concept is clearly the best choice.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The decision matrix can also be used later in the design process to make decisions about subsystems or choices within the realm of the best solution.</a:t>
            </a:r>
          </a:p>
          <a:p>
            <a:endParaRPr lang="en-US" baseline="0" dirty="0" smtClean="0"/>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19</a:t>
            </a:fld>
            <a:endParaRPr lang="en-US" dirty="0"/>
          </a:p>
        </p:txBody>
      </p:sp>
    </p:spTree>
    <p:extLst>
      <p:ext uri="{BB962C8B-B14F-4D97-AF65-F5344CB8AC3E}">
        <p14:creationId xmlns:p14="http://schemas.microsoft.com/office/powerpoint/2010/main" val="1199772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Although it is always possible to back up and reiterate steps in the design process, in some ways, this is a point of no return. Once you have embarked on a solution path, it becomes increasingly difficult and expensive to go back. Now is the time to take an honest and objective look at what you have done and where you are going.</a:t>
            </a:r>
          </a:p>
          <a:p>
            <a:endParaRPr lang="en-US" baseline="0" dirty="0" smtClean="0"/>
          </a:p>
          <a:p>
            <a:r>
              <a:rPr lang="en-US" baseline="0" dirty="0" smtClean="0"/>
              <a:t>Think about the results of your selection process. Review the ideas that have been discarded along the way.  Consider ways to improve your current choice. Do you still believe that your final selection is the best possible solution to the problem?</a:t>
            </a:r>
          </a:p>
          <a:p>
            <a:endParaRPr lang="en-US" baseline="0" dirty="0" smtClean="0"/>
          </a:p>
          <a:p>
            <a:r>
              <a:rPr lang="en-US" baseline="0" dirty="0" smtClean="0"/>
              <a:t>If yes – Congratulations on your excellent choice.</a:t>
            </a:r>
          </a:p>
          <a:p>
            <a:endParaRPr lang="en-US" baseline="0" dirty="0" smtClean="0"/>
          </a:p>
          <a:p>
            <a:r>
              <a:rPr lang="en-US" baseline="0" dirty="0" smtClean="0"/>
              <a:t>If no – Find a better idea. Don’t continue with a bad idea just because you have brought it this far. It is much easier to change direction now than it will be once you have moved further down the design path. DON’T REGRET YOUR DECISION LATER.</a:t>
            </a:r>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20</a:t>
            </a:fld>
            <a:endParaRPr lang="en-US" dirty="0"/>
          </a:p>
        </p:txBody>
      </p:sp>
    </p:spTree>
    <p:extLst>
      <p:ext uri="{BB962C8B-B14F-4D97-AF65-F5344CB8AC3E}">
        <p14:creationId xmlns:p14="http://schemas.microsoft.com/office/powerpoint/2010/main" val="4044239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common method of comparing alternate methods</a:t>
            </a:r>
            <a:r>
              <a:rPr lang="en-US" baseline="0" dirty="0" smtClean="0"/>
              <a:t> or solutions is completing a decision matrix. A decision matrix is </a:t>
            </a:r>
            <a:r>
              <a:rPr lang="en-US" sz="1200" kern="1200" dirty="0" smtClean="0">
                <a:solidFill>
                  <a:schemeClr val="tx1"/>
                </a:solidFill>
                <a:effectLst/>
                <a:latin typeface="Arial" charset="0"/>
                <a:ea typeface="+mn-ea"/>
                <a:cs typeface="+mn-cs"/>
              </a:rPr>
              <a:t>a graphical tool consisting of columns and rows that is used to compare alternatives while considering a list of specifications and constraints</a:t>
            </a:r>
            <a:endParaRPr lang="en-US" dirty="0" smtClean="0"/>
          </a:p>
          <a:p>
            <a:endParaRPr lang="en-US" dirty="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3</a:t>
            </a:fld>
            <a:endParaRPr lang="en-US" dirty="0"/>
          </a:p>
        </p:txBody>
      </p:sp>
    </p:spTree>
    <p:extLst>
      <p:ext uri="{BB962C8B-B14F-4D97-AF65-F5344CB8AC3E}">
        <p14:creationId xmlns:p14="http://schemas.microsoft.com/office/powerpoint/2010/main" val="1700731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First indicate the problem</a:t>
            </a:r>
            <a:r>
              <a:rPr lang="en-US" baseline="0" dirty="0" smtClean="0"/>
              <a:t>. In most cases the statement of purpose can be used here. [click]</a:t>
            </a:r>
            <a:endParaRPr lang="en-US" dirty="0" smtClean="0"/>
          </a:p>
          <a:p>
            <a:endParaRPr lang="en-US" dirty="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4</a:t>
            </a:fld>
            <a:endParaRPr lang="en-US" dirty="0"/>
          </a:p>
        </p:txBody>
      </p:sp>
    </p:spTree>
    <p:extLst>
      <p:ext uri="{BB962C8B-B14F-4D97-AF65-F5344CB8AC3E}">
        <p14:creationId xmlns:p14="http://schemas.microsoft.com/office/powerpoint/2010/main" val="3018219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List all of the important considerations when comparing the concepts. Use the design specification to guide</a:t>
            </a:r>
            <a:r>
              <a:rPr lang="en-US" baseline="0" dirty="0" smtClean="0"/>
              <a:t> your choices and add other issues that you feel are important. You may want to revisit your design specification if important issues arise that were not included in the design specifications.</a:t>
            </a:r>
            <a:endParaRPr lang="en-US" dirty="0" smtClean="0"/>
          </a:p>
          <a:p>
            <a:endParaRPr lang="en-US" dirty="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5</a:t>
            </a:fld>
            <a:endParaRPr lang="en-US" dirty="0"/>
          </a:p>
        </p:txBody>
      </p:sp>
    </p:spTree>
    <p:extLst>
      <p:ext uri="{BB962C8B-B14F-4D97-AF65-F5344CB8AC3E}">
        <p14:creationId xmlns:p14="http://schemas.microsoft.com/office/powerpoint/2010/main" val="4039264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 most cases some of the specifications or requirements</a:t>
            </a:r>
            <a:r>
              <a:rPr lang="en-US" baseline="0" dirty="0" smtClean="0"/>
              <a:t> will be more important than others. You can assign weights to the specifications so that the more important requirements have a greater influence on the ratings.</a:t>
            </a:r>
          </a:p>
          <a:p>
            <a:endParaRPr lang="en-US" dirty="0" smtClean="0"/>
          </a:p>
          <a:p>
            <a:r>
              <a:rPr lang="en-US" baseline="0" dirty="0" smtClean="0"/>
              <a:t>Use numbers to express the relative importance of each specification. Assign larger numbers to the more important considerations, such as safety, and assign smaller numbers to the less important factors.  </a:t>
            </a:r>
          </a:p>
          <a:p>
            <a:endParaRPr lang="en-US" baseline="0" dirty="0" smtClean="0"/>
          </a:p>
          <a:p>
            <a:r>
              <a:rPr lang="en-US" baseline="0" dirty="0" smtClean="0"/>
              <a:t>Weight the factors that are essential to a successful solution with larger numbers. Rate factors that are desirable but not essential with lower numbers. For example, a successful solution to this problem requires a safe and environmentally friendly solution that allows fishermen to continue to fish the waterways. If any of these factors are not met by the chosen solution, significant criticism (or worse) will result. These factors have been assigned a weight of 3 or 4. On the other hand, easy implementation would be nice, but it is not essential to the success of the project and has been assigned a weight of 1. </a:t>
            </a:r>
          </a:p>
          <a:p>
            <a:endParaRPr lang="en-US" baseline="0" dirty="0" smtClean="0"/>
          </a:p>
          <a:p>
            <a:r>
              <a:rPr lang="en-US" baseline="0" dirty="0" smtClean="0"/>
              <a:t>You can use any reasonable scale. In this case a scale of 1 – 4 is used. Factors weighted with a 4 will be considered four times more </a:t>
            </a:r>
            <a:r>
              <a:rPr lang="en-US" b="0" baseline="0" dirty="0" smtClean="0"/>
              <a:t>important in the decision than a factor weighted with a 1. Note that in this situation, the fact that fishing is not disallowed is weighted most heavily because it is the most important consideration in the decision. However, if the solution is not safe or environmentally friendly, it will not be implemented.</a:t>
            </a:r>
          </a:p>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6</a:t>
            </a:fld>
            <a:endParaRPr lang="en-US" dirty="0"/>
          </a:p>
        </p:txBody>
      </p:sp>
    </p:spTree>
    <p:extLst>
      <p:ext uri="{BB962C8B-B14F-4D97-AF65-F5344CB8AC3E}">
        <p14:creationId xmlns:p14="http://schemas.microsoft.com/office/powerpoint/2010/main" val="1701425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list the concepts under consideration across the top of the matrix. </a:t>
            </a:r>
          </a:p>
          <a:p>
            <a:r>
              <a:rPr lang="en-US" dirty="0" smtClean="0"/>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first concept </a:t>
            </a:r>
            <a:r>
              <a:rPr lang="en-US" b="1" dirty="0" smtClean="0"/>
              <a:t>can</a:t>
            </a:r>
            <a:r>
              <a:rPr lang="en-US" dirty="0" smtClean="0"/>
              <a:t> be (but is not required to be) a baseline</a:t>
            </a:r>
            <a:r>
              <a:rPr lang="en-US" baseline="0" dirty="0" smtClean="0"/>
              <a:t> concept which may be an existing solution or a DO NOTHING SOLUTION. In this case the baseline concept involves doing nothing and allowing the population of Red Drum to naturally decline.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r>
              <a:rPr lang="en-US" baseline="0" dirty="0" smtClean="0"/>
              <a:t>Using a baseline concept is not always appropriate, but if it is used, all other concepts are compared to a baseline solution.  </a:t>
            </a:r>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7</a:t>
            </a:fld>
            <a:endParaRPr lang="en-US" dirty="0"/>
          </a:p>
        </p:txBody>
      </p:sp>
    </p:spTree>
    <p:extLst>
      <p:ext uri="{BB962C8B-B14F-4D97-AF65-F5344CB8AC3E}">
        <p14:creationId xmlns:p14="http://schemas.microsoft.com/office/powerpoint/2010/main" val="3139224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8</a:t>
            </a:fld>
            <a:endParaRPr lang="en-US" dirty="0"/>
          </a:p>
        </p:txBody>
      </p:sp>
    </p:spTree>
    <p:extLst>
      <p:ext uri="{BB962C8B-B14F-4D97-AF65-F5344CB8AC3E}">
        <p14:creationId xmlns:p14="http://schemas.microsoft.com/office/powerpoint/2010/main" val="2262683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Next, create a scoring</a:t>
            </a:r>
            <a:r>
              <a:rPr lang="en-US" baseline="0" dirty="0" smtClean="0"/>
              <a:t> system to distinguish among the concepts. One possible system is shown in which the baseline solution is rated as a three [click] in each category, and the other concepts are rated relative to that solution.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Note that if you do not use a single baseline concept, you will not enter all threes in the first column.</a:t>
            </a:r>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9</a:t>
            </a:fld>
            <a:endParaRPr lang="en-US" dirty="0"/>
          </a:p>
        </p:txBody>
      </p:sp>
    </p:spTree>
    <p:extLst>
      <p:ext uri="{BB962C8B-B14F-4D97-AF65-F5344CB8AC3E}">
        <p14:creationId xmlns:p14="http://schemas.microsoft.com/office/powerpoint/2010/main" val="4268510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Another scoring system that is commonly</a:t>
            </a:r>
            <a:r>
              <a:rPr lang="en-US" baseline="0" dirty="0" smtClean="0"/>
              <a:t> employed is using plus, zero, and minus signs. This system is often used to compare concepts as an initial step to screen a large number of concepts and reduce the number under consideration.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Any numeric scale can be used, such as 1- 10, but finer scales will require more time and effort to complete.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Header Placeholder 3"/>
          <p:cNvSpPr>
            <a:spLocks noGrp="1"/>
          </p:cNvSpPr>
          <p:nvPr>
            <p:ph type="hdr" sz="quarter" idx="10"/>
          </p:nvPr>
        </p:nvSpPr>
        <p:spPr>
          <a:xfrm>
            <a:off x="66675" y="77788"/>
            <a:ext cx="3038475" cy="465137"/>
          </a:xfrm>
          <a:prstGeom prst="rect">
            <a:avLst/>
          </a:prstGeom>
        </p:spPr>
        <p:txBody>
          <a:bodyPr/>
          <a:lstStyle/>
          <a:p>
            <a:r>
              <a:rPr lang="en-US" dirty="0" smtClean="0"/>
              <a:t>Presentation Name</a:t>
            </a:r>
            <a:endParaRPr lang="en-US" dirty="0"/>
          </a:p>
        </p:txBody>
      </p:sp>
      <p:sp>
        <p:nvSpPr>
          <p:cNvPr id="5" name="Date Placeholder 4"/>
          <p:cNvSpPr>
            <a:spLocks noGrp="1"/>
          </p:cNvSpPr>
          <p:nvPr>
            <p:ph type="dt" sz="quarter" idx="11"/>
          </p:nvPr>
        </p:nvSpPr>
        <p:spPr>
          <a:xfrm>
            <a:off x="3759200" y="77788"/>
            <a:ext cx="3038475" cy="650875"/>
          </a:xfrm>
          <a:prstGeom prst="rect">
            <a:avLst/>
          </a:prstGeom>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a:xfrm>
            <a:off x="3810000" y="8678862"/>
            <a:ext cx="3038475" cy="465138"/>
          </a:xfrm>
          <a:prstGeom prst="rect">
            <a:avLst/>
          </a:prstGeom>
        </p:spPr>
        <p:txBody>
          <a:bodyPr/>
          <a:lstStyle/>
          <a:p>
            <a:fld id="{AA6F666A-3503-4EB4-9796-FFB36F66CA10}" type="slidenum">
              <a:rPr lang="en-US" smtClean="0"/>
              <a:pPr/>
              <a:t>10</a:t>
            </a:fld>
            <a:endParaRPr lang="en-US" dirty="0"/>
          </a:p>
        </p:txBody>
      </p:sp>
    </p:spTree>
    <p:extLst>
      <p:ext uri="{BB962C8B-B14F-4D97-AF65-F5344CB8AC3E}">
        <p14:creationId xmlns:p14="http://schemas.microsoft.com/office/powerpoint/2010/main" val="3463701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effectLst>
                  <a:outerShdw blurRad="60007" dist="310007" dir="7680000" sy="30000" kx="1300200" algn="ctr" rotWithShape="0">
                    <a:prstClr val="black">
                      <a:alpha val="32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effectLst>
                  <a:outerShdw blurRad="60007" dist="310007" dir="7680000" sy="30000" kx="1300200" algn="ctr" rotWithShape="0">
                    <a:prstClr val="black">
                      <a:alpha val="32000"/>
                    </a:prstClr>
                  </a:outerShdw>
                </a:effectLs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prstGeom prst="rect">
            <a:avLst/>
          </a:prstGeo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effectLst>
                  <a:outerShdw blurRad="60007" dist="310007" dir="7680000" sy="30000" kx="1300200" algn="ctr" rotWithShape="0">
                    <a:prstClr val="black">
                      <a:alpha val="32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effectLst>
                  <a:outerShdw blurRad="60007" dist="310007" dir="7680000" sy="30000" kx="1300200" algn="ctr" rotWithShape="0">
                    <a:prstClr val="black">
                      <a:alpha val="32000"/>
                    </a:prstClr>
                  </a:outerShdw>
                </a:effectLs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4" name="Picture 3" descr="PLTW_MT_L_3Crgb.jpg"/>
          <p:cNvPicPr>
            <a:picLocks noChangeAspect="1"/>
          </p:cNvPicPr>
          <p:nvPr/>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prstGeom prst="rect">
            <a:avLst/>
          </a:prstGeo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51" r:id="rId1"/>
    <p:sldLayoutId id="2147483671" r:id="rId2"/>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l" rtl="0" fontAlgn="base">
        <a:spcBef>
          <a:spcPct val="0"/>
        </a:spcBef>
        <a:spcAft>
          <a:spcPct val="0"/>
        </a:spcAft>
        <a:defRPr sz="3200">
          <a:solidFill>
            <a:srgbClr val="00386B"/>
          </a:solidFill>
          <a:effectLst>
            <a:outerShdw blurRad="60007" dist="310007" dir="7680000" sy="30000" kx="1300200" algn="ctr" rotWithShape="0">
              <a:prstClr val="black">
                <a:alpha val="32000"/>
              </a:prstClr>
            </a:outerShdw>
          </a:effectLst>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C00000"/>
        </a:buClr>
        <a:buChar char="•"/>
        <a:defRPr sz="2800">
          <a:solidFill>
            <a:schemeClr val="tx1"/>
          </a:solidFill>
          <a:latin typeface="+mn-lt"/>
          <a:ea typeface="+mn-ea"/>
          <a:cs typeface="+mn-cs"/>
        </a:defRPr>
      </a:lvl1pPr>
      <a:lvl2pPr marL="742950" indent="-285750" algn="l" rtl="0" fontAlgn="base">
        <a:spcBef>
          <a:spcPct val="20000"/>
        </a:spcBef>
        <a:spcAft>
          <a:spcPct val="0"/>
        </a:spcAft>
        <a:buClr>
          <a:srgbClr val="C00000"/>
        </a:buClr>
        <a:buChar char="–"/>
        <a:defRPr sz="2400">
          <a:solidFill>
            <a:schemeClr val="tx1"/>
          </a:solidFill>
          <a:latin typeface="+mn-lt"/>
        </a:defRPr>
      </a:lvl2pPr>
      <a:lvl3pPr marL="1143000" indent="-228600" algn="l" rtl="0" fontAlgn="base">
        <a:spcBef>
          <a:spcPct val="20000"/>
        </a:spcBef>
        <a:spcAft>
          <a:spcPct val="0"/>
        </a:spcAft>
        <a:buClr>
          <a:srgbClr val="C00000"/>
        </a:buClr>
        <a:buChar char="•"/>
        <a:defRPr sz="2000">
          <a:solidFill>
            <a:schemeClr val="tx1"/>
          </a:solidFill>
          <a:latin typeface="+mn-lt"/>
        </a:defRPr>
      </a:lvl3pPr>
      <a:lvl4pPr marL="1600200" indent="-228600" algn="l" rtl="0" fontAlgn="base">
        <a:spcBef>
          <a:spcPct val="20000"/>
        </a:spcBef>
        <a:spcAft>
          <a:spcPct val="0"/>
        </a:spcAft>
        <a:buClr>
          <a:srgbClr val="C00000"/>
        </a:buClr>
        <a:buChar char="–"/>
        <a:defRPr sz="1800">
          <a:solidFill>
            <a:schemeClr val="tx1"/>
          </a:solidFill>
          <a:latin typeface="+mn-lt"/>
        </a:defRPr>
      </a:lvl4pPr>
      <a:lvl5pPr marL="2057400" indent="-228600" algn="l" rtl="0" fontAlgn="base">
        <a:spcBef>
          <a:spcPct val="20000"/>
        </a:spcBef>
        <a:spcAft>
          <a:spcPct val="0"/>
        </a:spcAft>
        <a:buClr>
          <a:srgbClr val="C00000"/>
        </a:buClr>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92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txStyles>
    <p:titleStyle>
      <a:lvl1pPr algn="l" rtl="0" eaLnBrk="1" fontAlgn="base" hangingPunct="1">
        <a:spcBef>
          <a:spcPct val="0"/>
        </a:spcBef>
        <a:spcAft>
          <a:spcPct val="0"/>
        </a:spcAft>
        <a:defRPr sz="3200">
          <a:solidFill>
            <a:srgbClr val="00386B"/>
          </a:solidFill>
          <a:effectLst>
            <a:outerShdw blurRad="60007" dist="310007" dir="7680000" sy="30000" kx="1300200" algn="ctr" rotWithShape="0">
              <a:prstClr val="black">
                <a:alpha val="32000"/>
              </a:prstClr>
            </a:outerShdw>
          </a:effectLst>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C00000"/>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C00000"/>
        </a:buClr>
        <a:buChar char="–"/>
        <a:defRPr sz="2400">
          <a:solidFill>
            <a:schemeClr val="tx1"/>
          </a:solidFill>
          <a:latin typeface="+mn-lt"/>
        </a:defRPr>
      </a:lvl2pPr>
      <a:lvl3pPr marL="1143000" indent="-228600" algn="l" rtl="0" eaLnBrk="1" fontAlgn="base" hangingPunct="1">
        <a:spcBef>
          <a:spcPct val="20000"/>
        </a:spcBef>
        <a:spcAft>
          <a:spcPct val="0"/>
        </a:spcAft>
        <a:buClr>
          <a:srgbClr val="C00000"/>
        </a:buClr>
        <a:buChar char="•"/>
        <a:defRPr sz="2000">
          <a:solidFill>
            <a:schemeClr val="tx1"/>
          </a:solidFill>
          <a:latin typeface="+mn-lt"/>
        </a:defRPr>
      </a:lvl3pPr>
      <a:lvl4pPr marL="1600200" indent="-228600" algn="l" rtl="0" eaLnBrk="1" fontAlgn="base" hangingPunct="1">
        <a:spcBef>
          <a:spcPct val="20000"/>
        </a:spcBef>
        <a:spcAft>
          <a:spcPct val="0"/>
        </a:spcAft>
        <a:buClr>
          <a:srgbClr val="C00000"/>
        </a:buClr>
        <a:buChar char="–"/>
        <a:defRPr sz="1800">
          <a:solidFill>
            <a:schemeClr val="tx1"/>
          </a:solidFill>
          <a:latin typeface="+mn-lt"/>
        </a:defRPr>
      </a:lvl4pPr>
      <a:lvl5pPr marL="2057400" indent="-228600" algn="l" rtl="0" eaLnBrk="1" fontAlgn="base" hangingPunct="1">
        <a:spcBef>
          <a:spcPct val="20000"/>
        </a:spcBef>
        <a:spcAft>
          <a:spcPct val="0"/>
        </a:spcAft>
        <a:buClr>
          <a:srgbClr val="C00000"/>
        </a:buClr>
        <a:buChar char="»"/>
        <a:defRPr sz="18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92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Lst>
  <p:timing>
    <p:tnLst>
      <p:par>
        <p:cTn id="1" dur="indefinite" restart="never" nodeType="tmRoot"/>
      </p:par>
    </p:tnLst>
  </p:timing>
  <p:txStyles>
    <p:titleStyle>
      <a:lvl1pPr algn="l" rtl="0" eaLnBrk="1" fontAlgn="base" hangingPunct="1">
        <a:spcBef>
          <a:spcPct val="0"/>
        </a:spcBef>
        <a:spcAft>
          <a:spcPct val="0"/>
        </a:spcAft>
        <a:defRPr sz="3200">
          <a:solidFill>
            <a:srgbClr val="00386B"/>
          </a:solidFill>
          <a:effectLst>
            <a:outerShdw blurRad="60007" dist="310007" dir="7680000" sy="30000" kx="1300200" algn="ctr" rotWithShape="0">
              <a:prstClr val="black">
                <a:alpha val="32000"/>
              </a:prstClr>
            </a:outerShdw>
          </a:effectLst>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C00000"/>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C00000"/>
        </a:buClr>
        <a:buChar char="–"/>
        <a:defRPr sz="2400">
          <a:solidFill>
            <a:schemeClr val="tx1"/>
          </a:solidFill>
          <a:latin typeface="+mn-lt"/>
        </a:defRPr>
      </a:lvl2pPr>
      <a:lvl3pPr marL="1143000" indent="-228600" algn="l" rtl="0" eaLnBrk="1" fontAlgn="base" hangingPunct="1">
        <a:spcBef>
          <a:spcPct val="20000"/>
        </a:spcBef>
        <a:spcAft>
          <a:spcPct val="0"/>
        </a:spcAft>
        <a:buClr>
          <a:srgbClr val="C00000"/>
        </a:buClr>
        <a:buChar char="•"/>
        <a:defRPr sz="2000">
          <a:solidFill>
            <a:schemeClr val="tx1"/>
          </a:solidFill>
          <a:latin typeface="+mn-lt"/>
        </a:defRPr>
      </a:lvl3pPr>
      <a:lvl4pPr marL="1600200" indent="-228600" algn="l" rtl="0" eaLnBrk="1" fontAlgn="base" hangingPunct="1">
        <a:spcBef>
          <a:spcPct val="20000"/>
        </a:spcBef>
        <a:spcAft>
          <a:spcPct val="0"/>
        </a:spcAft>
        <a:buClr>
          <a:srgbClr val="C00000"/>
        </a:buClr>
        <a:buChar char="–"/>
        <a:defRPr sz="1800">
          <a:solidFill>
            <a:schemeClr val="tx1"/>
          </a:solidFill>
          <a:latin typeface="+mn-lt"/>
        </a:defRPr>
      </a:lvl4pPr>
      <a:lvl5pPr marL="2057400" indent="-228600" algn="l" rtl="0" eaLnBrk="1" fontAlgn="base" hangingPunct="1">
        <a:spcBef>
          <a:spcPct val="20000"/>
        </a:spcBef>
        <a:spcAft>
          <a:spcPct val="0"/>
        </a:spcAft>
        <a:buClr>
          <a:srgbClr val="C00000"/>
        </a:buClr>
        <a:buChar char="»"/>
        <a:defRPr sz="18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Design Process</a:t>
            </a:r>
            <a:endParaRPr lang="en-US" dirty="0"/>
          </a:p>
        </p:txBody>
      </p:sp>
      <p:pic>
        <p:nvPicPr>
          <p:cNvPr id="8" name="Picture 7"/>
          <p:cNvPicPr>
            <a:picLocks noChangeAspect="1" noChangeArrowheads="1"/>
          </p:cNvPicPr>
          <p:nvPr/>
        </p:nvPicPr>
        <p:blipFill>
          <a:blip r:embed="rId3" cstate="print"/>
          <a:srcRect/>
          <a:stretch>
            <a:fillRect/>
          </a:stretch>
        </p:blipFill>
        <p:spPr bwMode="auto">
          <a:xfrm>
            <a:off x="2120762" y="959778"/>
            <a:ext cx="6725814" cy="5400236"/>
          </a:xfrm>
          <a:prstGeom prst="rect">
            <a:avLst/>
          </a:prstGeom>
          <a:noFill/>
          <a:ln w="9525">
            <a:noFill/>
            <a:miter lim="800000"/>
            <a:headEnd/>
            <a:tailEnd/>
          </a:ln>
        </p:spPr>
      </p:pic>
      <p:sp>
        <p:nvSpPr>
          <p:cNvPr id="9" name="Oval 8"/>
          <p:cNvSpPr>
            <a:spLocks noChangeArrowheads="1"/>
          </p:cNvSpPr>
          <p:nvPr/>
        </p:nvSpPr>
        <p:spPr bwMode="auto">
          <a:xfrm>
            <a:off x="2313826" y="3662192"/>
            <a:ext cx="2057400" cy="757408"/>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dirty="0"/>
          </a:p>
        </p:txBody>
      </p:sp>
      <p:sp>
        <p:nvSpPr>
          <p:cNvPr id="10" name="WordArt 13"/>
          <p:cNvSpPr>
            <a:spLocks noChangeArrowheads="1" noChangeShapeType="1" noTextEdit="1"/>
          </p:cNvSpPr>
          <p:nvPr/>
        </p:nvSpPr>
        <p:spPr bwMode="auto">
          <a:xfrm>
            <a:off x="176797" y="4434156"/>
            <a:ext cx="2120762" cy="1043886"/>
          </a:xfrm>
          <a:prstGeom prst="rect">
            <a:avLst/>
          </a:prstGeom>
          <a:extLst>
            <a:ext uri="{AF507438-7753-43E0-B8FC-AC1667EBCBE1}">
              <a14:hiddenEffects xmlns:a14="http://schemas.microsoft.com/office/drawing/2010/main">
                <a:effectLst/>
              </a14:hiddenEffects>
            </a:ext>
          </a:extLst>
        </p:spPr>
        <p:txBody>
          <a:bodyPr wrap="none" numCol="1" fromWordArt="1">
            <a:prstTxWarp prst="textPlain">
              <a:avLst>
                <a:gd name="adj" fmla="val 50000"/>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3600" kern="10" dirty="0" smtClean="0">
                <a:ln w="25400">
                  <a:solidFill>
                    <a:schemeClr val="tx1"/>
                  </a:solidFill>
                  <a:round/>
                  <a:headEnd/>
                  <a:tailEnd/>
                </a:ln>
                <a:solidFill>
                  <a:srgbClr val="FF0000"/>
                </a:solidFill>
                <a:latin typeface="Arial Black"/>
              </a:rPr>
              <a:t>Choose the </a:t>
            </a:r>
          </a:p>
          <a:p>
            <a:pPr algn="ctr"/>
            <a:r>
              <a:rPr lang="en-US" sz="3600" kern="10" dirty="0" smtClean="0">
                <a:ln w="25400">
                  <a:solidFill>
                    <a:schemeClr val="tx1"/>
                  </a:solidFill>
                  <a:round/>
                  <a:headEnd/>
                  <a:tailEnd/>
                </a:ln>
                <a:solidFill>
                  <a:srgbClr val="FF0000"/>
                </a:solidFill>
                <a:latin typeface="Arial Black"/>
              </a:rPr>
              <a:t>best </a:t>
            </a:r>
            <a:r>
              <a:rPr lang="en-US" sz="3600" kern="10" dirty="0" err="1" smtClean="0">
                <a:ln w="25400">
                  <a:solidFill>
                    <a:schemeClr val="tx1"/>
                  </a:solidFill>
                  <a:round/>
                  <a:headEnd/>
                  <a:tailEnd/>
                </a:ln>
                <a:solidFill>
                  <a:srgbClr val="FF0000"/>
                </a:solidFill>
                <a:latin typeface="Arial Black"/>
              </a:rPr>
              <a:t>soltution</a:t>
            </a:r>
            <a:endParaRPr lang="en-US" sz="3600" kern="10" dirty="0">
              <a:ln w="25400">
                <a:solidFill>
                  <a:schemeClr val="tx1"/>
                </a:solidFill>
                <a:round/>
                <a:headEnd/>
                <a:tailEnd/>
              </a:ln>
              <a:solidFill>
                <a:srgbClr val="FF0000"/>
              </a:solidFill>
              <a:latin typeface="Arial Black"/>
            </a:endParaRPr>
          </a:p>
        </p:txBody>
      </p:sp>
      <p:sp>
        <p:nvSpPr>
          <p:cNvPr id="11" name="Oval 10"/>
          <p:cNvSpPr>
            <a:spLocks noChangeArrowheads="1"/>
          </p:cNvSpPr>
          <p:nvPr/>
        </p:nvSpPr>
        <p:spPr bwMode="auto">
          <a:xfrm>
            <a:off x="2269305" y="4495800"/>
            <a:ext cx="2057400" cy="3810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1)">
                                      <p:cBhvr>
                                        <p:cTn id="12" dur="2000"/>
                                        <p:tgtEl>
                                          <p:spTgt spid="11"/>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62036" y="2165532"/>
            <a:ext cx="5384799" cy="1219201"/>
          </a:xfrm>
          <a:prstGeom prst="rect">
            <a:avLst/>
          </a:prstGeom>
          <a:solidFill>
            <a:schemeClr val="bg1"/>
          </a:solidFill>
        </p:spPr>
        <p:txBody>
          <a:bodyPr wrap="square" rtlCol="0">
            <a:spAutoFit/>
          </a:bodyPr>
          <a:lstStyle/>
          <a:p>
            <a:r>
              <a:rPr lang="en-US" sz="2400" b="1" dirty="0" smtClean="0">
                <a:solidFill>
                  <a:srgbClr val="0000FF"/>
                </a:solidFill>
              </a:rPr>
              <a:t>+   Better than 	( + scored as 1)</a:t>
            </a:r>
          </a:p>
          <a:p>
            <a:r>
              <a:rPr lang="en-US" sz="2400" b="1" dirty="0" smtClean="0">
                <a:solidFill>
                  <a:srgbClr val="0000FF"/>
                </a:solidFill>
              </a:rPr>
              <a:t>0   Same as          	(0 scored as  0)</a:t>
            </a:r>
          </a:p>
          <a:p>
            <a:r>
              <a:rPr lang="en-US" sz="2400" b="1" dirty="0" smtClean="0">
                <a:solidFill>
                  <a:srgbClr val="0000FF"/>
                </a:solidFill>
              </a:rPr>
              <a:t>–   Worse than 	(– scored as -1)</a:t>
            </a:r>
            <a:endParaRPr lang="en-US" sz="2400" b="1" dirty="0">
              <a:solidFill>
                <a:srgbClr val="0000FF"/>
              </a:solidFill>
            </a:endParaRPr>
          </a:p>
        </p:txBody>
      </p:sp>
      <p:sp>
        <p:nvSpPr>
          <p:cNvPr id="7" name="TextBox 6"/>
          <p:cNvSpPr txBox="1"/>
          <p:nvPr/>
        </p:nvSpPr>
        <p:spPr>
          <a:xfrm>
            <a:off x="597989" y="1518194"/>
            <a:ext cx="4557485" cy="523220"/>
          </a:xfrm>
          <a:prstGeom prst="rect">
            <a:avLst/>
          </a:prstGeom>
          <a:noFill/>
        </p:spPr>
        <p:txBody>
          <a:bodyPr wrap="square" rtlCol="0">
            <a:spAutoFit/>
          </a:bodyPr>
          <a:lstStyle/>
          <a:p>
            <a:r>
              <a:rPr lang="en-US" sz="2800" dirty="0" smtClean="0"/>
              <a:t>Alternate Rating System</a:t>
            </a:r>
            <a:endParaRPr lang="en-US" sz="2800" dirty="0"/>
          </a:p>
        </p:txBody>
      </p:sp>
      <p:sp>
        <p:nvSpPr>
          <p:cNvPr id="8" name="TextBox 7"/>
          <p:cNvSpPr txBox="1"/>
          <p:nvPr/>
        </p:nvSpPr>
        <p:spPr>
          <a:xfrm>
            <a:off x="631372" y="4158342"/>
            <a:ext cx="4557485" cy="523220"/>
          </a:xfrm>
          <a:prstGeom prst="rect">
            <a:avLst/>
          </a:prstGeom>
          <a:noFill/>
        </p:spPr>
        <p:txBody>
          <a:bodyPr wrap="square" rtlCol="0">
            <a:spAutoFit/>
          </a:bodyPr>
          <a:lstStyle/>
          <a:p>
            <a:r>
              <a:rPr lang="en-US" sz="2800" dirty="0" smtClean="0"/>
              <a:t>Alternate Rating System</a:t>
            </a:r>
            <a:endParaRPr lang="en-US" sz="2800" dirty="0"/>
          </a:p>
        </p:txBody>
      </p:sp>
      <p:sp>
        <p:nvSpPr>
          <p:cNvPr id="9" name="TextBox 8"/>
          <p:cNvSpPr txBox="1"/>
          <p:nvPr/>
        </p:nvSpPr>
        <p:spPr>
          <a:xfrm>
            <a:off x="1828800" y="4753429"/>
            <a:ext cx="6037943" cy="1200329"/>
          </a:xfrm>
          <a:prstGeom prst="rect">
            <a:avLst/>
          </a:prstGeom>
          <a:solidFill>
            <a:schemeClr val="bg1"/>
          </a:solidFill>
        </p:spPr>
        <p:txBody>
          <a:bodyPr wrap="square" rtlCol="0">
            <a:spAutoFit/>
          </a:bodyPr>
          <a:lstStyle/>
          <a:p>
            <a:r>
              <a:rPr lang="en-US" sz="2400" b="1" dirty="0" smtClean="0">
                <a:solidFill>
                  <a:srgbClr val="0000FF"/>
                </a:solidFill>
              </a:rPr>
              <a:t>Any numeric scale (e.g., 1 – 10)</a:t>
            </a:r>
          </a:p>
          <a:p>
            <a:pPr>
              <a:buFont typeface="Arial" pitchFamily="34" charset="0"/>
              <a:buChar char="•"/>
            </a:pPr>
            <a:endParaRPr lang="en-US" sz="2400" b="1" dirty="0" smtClean="0">
              <a:solidFill>
                <a:srgbClr val="0000FF"/>
              </a:solidFill>
            </a:endParaRPr>
          </a:p>
          <a:p>
            <a:endParaRPr lang="en-US" sz="2400" b="1" dirty="0">
              <a:solidFill>
                <a:srgbClr val="0000FF"/>
              </a:solidFill>
            </a:endParaRPr>
          </a:p>
        </p:txBody>
      </p:sp>
      <p:sp>
        <p:nvSpPr>
          <p:cNvPr id="12" name="Title 11"/>
          <p:cNvSpPr>
            <a:spLocks noGrp="1"/>
          </p:cNvSpPr>
          <p:nvPr>
            <p:ph type="title"/>
          </p:nvPr>
        </p:nvSpPr>
        <p:spPr/>
        <p:txBody>
          <a:bodyPr/>
          <a:lstStyle/>
          <a:p>
            <a:r>
              <a:rPr lang="en-US" dirty="0" smtClean="0"/>
              <a:t>Rate the Concepts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298940" y="807793"/>
            <a:ext cx="8704385" cy="6029263"/>
          </a:xfrm>
          <a:prstGeom prst="rect">
            <a:avLst/>
          </a:prstGeom>
          <a:noFill/>
          <a:ln w="9525">
            <a:noFill/>
            <a:miter lim="800000"/>
            <a:headEnd/>
            <a:tailEnd/>
          </a:ln>
        </p:spPr>
      </p:pic>
      <p:sp>
        <p:nvSpPr>
          <p:cNvPr id="7" name="Title 6"/>
          <p:cNvSpPr>
            <a:spLocks noGrp="1"/>
          </p:cNvSpPr>
          <p:nvPr>
            <p:ph type="title"/>
          </p:nvPr>
        </p:nvSpPr>
        <p:spPr/>
        <p:txBody>
          <a:bodyPr/>
          <a:lstStyle/>
          <a:p>
            <a:r>
              <a:rPr lang="en-US" dirty="0" smtClean="0"/>
              <a:t>Rate the Concepts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450969" y="5194168"/>
            <a:ext cx="166254" cy="246221"/>
          </a:xfrm>
          <a:prstGeom prst="rect">
            <a:avLst/>
          </a:prstGeom>
          <a:solidFill>
            <a:schemeClr val="bg1"/>
          </a:solidFill>
        </p:spPr>
        <p:txBody>
          <a:bodyPr wrap="square" lIns="0" tIns="0" rIns="0" bIns="0" rtlCol="0">
            <a:spAutoFit/>
          </a:bodyPr>
          <a:lstStyle/>
          <a:p>
            <a:r>
              <a:rPr lang="en-US" sz="1600" b="1" dirty="0" smtClean="0">
                <a:solidFill>
                  <a:srgbClr val="00386B"/>
                </a:solidFill>
              </a:rPr>
              <a:t>4</a:t>
            </a:r>
            <a:endParaRPr lang="en-US" sz="1600" b="1" dirty="0">
              <a:solidFill>
                <a:srgbClr val="00386B"/>
              </a:solidFill>
            </a:endParaRPr>
          </a:p>
        </p:txBody>
      </p:sp>
      <p:pic>
        <p:nvPicPr>
          <p:cNvPr id="4098" name="Picture 2"/>
          <p:cNvPicPr>
            <a:picLocks noChangeAspect="1" noChangeArrowheads="1"/>
          </p:cNvPicPr>
          <p:nvPr/>
        </p:nvPicPr>
        <p:blipFill>
          <a:blip r:embed="rId3" cstate="print"/>
          <a:srcRect/>
          <a:stretch>
            <a:fillRect/>
          </a:stretch>
        </p:blipFill>
        <p:spPr bwMode="auto">
          <a:xfrm>
            <a:off x="246185" y="853953"/>
            <a:ext cx="8721970" cy="5976430"/>
          </a:xfrm>
          <a:prstGeom prst="rect">
            <a:avLst/>
          </a:prstGeom>
          <a:noFill/>
          <a:ln w="9525">
            <a:noFill/>
            <a:miter lim="800000"/>
            <a:headEnd/>
            <a:tailEnd/>
          </a:ln>
        </p:spPr>
      </p:pic>
      <p:sp>
        <p:nvSpPr>
          <p:cNvPr id="9" name="Title 8"/>
          <p:cNvSpPr>
            <a:spLocks noGrp="1"/>
          </p:cNvSpPr>
          <p:nvPr>
            <p:ph type="title"/>
          </p:nvPr>
        </p:nvSpPr>
        <p:spPr/>
        <p:txBody>
          <a:bodyPr/>
          <a:lstStyle/>
          <a:p>
            <a:r>
              <a:rPr lang="en-US" dirty="0" smtClean="0"/>
              <a:t>Rate the Concepts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246184" y="720970"/>
            <a:ext cx="8897815" cy="6084276"/>
          </a:xfrm>
          <a:prstGeom prst="rect">
            <a:avLst/>
          </a:prstGeom>
          <a:noFill/>
          <a:ln w="9525">
            <a:noFill/>
            <a:miter lim="800000"/>
            <a:headEnd/>
            <a:tailEnd/>
          </a:ln>
        </p:spPr>
      </p:pic>
      <p:sp>
        <p:nvSpPr>
          <p:cNvPr id="6" name="TextBox 5"/>
          <p:cNvSpPr txBox="1"/>
          <p:nvPr/>
        </p:nvSpPr>
        <p:spPr>
          <a:xfrm rot="19565996">
            <a:off x="3062517" y="4122059"/>
            <a:ext cx="6139543" cy="461665"/>
          </a:xfrm>
          <a:prstGeom prst="rect">
            <a:avLst/>
          </a:prstGeom>
          <a:solidFill>
            <a:schemeClr val="bg1"/>
          </a:solidFill>
        </p:spPr>
        <p:txBody>
          <a:bodyPr wrap="square" rtlCol="0">
            <a:spAutoFit/>
          </a:bodyPr>
          <a:lstStyle/>
          <a:p>
            <a:r>
              <a:rPr lang="en-US" sz="2400" b="1" dirty="0" smtClean="0">
                <a:solidFill>
                  <a:srgbClr val="FF0000"/>
                </a:solidFill>
              </a:rPr>
              <a:t>Rating x Weight Factor = Weighted Score</a:t>
            </a:r>
            <a:endParaRPr lang="en-US" sz="2400" b="1" dirty="0">
              <a:solidFill>
                <a:srgbClr val="FF0000"/>
              </a:solidFill>
            </a:endParaRPr>
          </a:p>
        </p:txBody>
      </p:sp>
      <p:sp>
        <p:nvSpPr>
          <p:cNvPr id="9" name="TextBox 8"/>
          <p:cNvSpPr txBox="1"/>
          <p:nvPr/>
        </p:nvSpPr>
        <p:spPr>
          <a:xfrm>
            <a:off x="2489606" y="5155531"/>
            <a:ext cx="166254" cy="246221"/>
          </a:xfrm>
          <a:prstGeom prst="rect">
            <a:avLst/>
          </a:prstGeom>
          <a:solidFill>
            <a:schemeClr val="bg1"/>
          </a:solidFill>
        </p:spPr>
        <p:txBody>
          <a:bodyPr wrap="square" lIns="0" tIns="0" rIns="0" bIns="0" rtlCol="0">
            <a:spAutoFit/>
          </a:bodyPr>
          <a:lstStyle/>
          <a:p>
            <a:r>
              <a:rPr lang="en-US" sz="1600" b="1" dirty="0" smtClean="0">
                <a:solidFill>
                  <a:srgbClr val="00386B"/>
                </a:solidFill>
              </a:rPr>
              <a:t>4</a:t>
            </a:r>
            <a:endParaRPr lang="en-US" sz="1600" b="1" dirty="0">
              <a:solidFill>
                <a:srgbClr val="00386B"/>
              </a:solidFill>
            </a:endParaRPr>
          </a:p>
        </p:txBody>
      </p:sp>
      <p:sp>
        <p:nvSpPr>
          <p:cNvPr id="10" name="Title 9"/>
          <p:cNvSpPr>
            <a:spLocks noGrp="1"/>
          </p:cNvSpPr>
          <p:nvPr>
            <p:ph type="title"/>
          </p:nvPr>
        </p:nvSpPr>
        <p:spPr/>
        <p:txBody>
          <a:bodyPr/>
          <a:lstStyle/>
          <a:p>
            <a:r>
              <a:rPr lang="en-US" dirty="0" smtClean="0"/>
              <a:t>Rate the Concepts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t="547"/>
          <a:stretch>
            <a:fillRect/>
          </a:stretch>
        </p:blipFill>
        <p:spPr bwMode="auto">
          <a:xfrm>
            <a:off x="0" y="738554"/>
            <a:ext cx="9143999" cy="6119445"/>
          </a:xfrm>
          <a:prstGeom prst="rect">
            <a:avLst/>
          </a:prstGeom>
          <a:noFill/>
          <a:ln w="9525">
            <a:noFill/>
            <a:miter lim="800000"/>
            <a:headEnd/>
            <a:tailEnd/>
          </a:ln>
        </p:spPr>
      </p:pic>
      <p:sp>
        <p:nvSpPr>
          <p:cNvPr id="7" name="Title 9"/>
          <p:cNvSpPr>
            <a:spLocks noGrp="1"/>
          </p:cNvSpPr>
          <p:nvPr>
            <p:ph type="title"/>
          </p:nvPr>
        </p:nvSpPr>
        <p:spPr>
          <a:xfrm>
            <a:off x="457200" y="274638"/>
            <a:ext cx="8229600" cy="715962"/>
          </a:xfrm>
        </p:spPr>
        <p:txBody>
          <a:bodyPr/>
          <a:lstStyle/>
          <a:p>
            <a:r>
              <a:rPr lang="en-US" dirty="0" smtClean="0"/>
              <a:t>Rate the Concepts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t="311" b="18633"/>
          <a:stretch>
            <a:fillRect/>
          </a:stretch>
        </p:blipFill>
        <p:spPr bwMode="auto">
          <a:xfrm>
            <a:off x="0" y="896815"/>
            <a:ext cx="8739553" cy="4835770"/>
          </a:xfrm>
          <a:prstGeom prst="rect">
            <a:avLst/>
          </a:prstGeom>
          <a:noFill/>
          <a:ln w="9525">
            <a:noFill/>
            <a:miter lim="800000"/>
            <a:headEnd/>
            <a:tailEnd/>
          </a:ln>
        </p:spPr>
      </p:pic>
      <p:sp>
        <p:nvSpPr>
          <p:cNvPr id="15" name="TextBox 14"/>
          <p:cNvSpPr txBox="1"/>
          <p:nvPr/>
        </p:nvSpPr>
        <p:spPr>
          <a:xfrm>
            <a:off x="8212015" y="5755646"/>
            <a:ext cx="528320" cy="646331"/>
          </a:xfrm>
          <a:prstGeom prst="rect">
            <a:avLst/>
          </a:prstGeom>
          <a:solidFill>
            <a:schemeClr val="bg1"/>
          </a:solidFill>
        </p:spPr>
        <p:txBody>
          <a:bodyPr wrap="square" rtlCol="0">
            <a:spAutoFit/>
          </a:bodyPr>
          <a:lstStyle/>
          <a:p>
            <a:r>
              <a:rPr lang="en-US" sz="3600" dirty="0" smtClean="0">
                <a:solidFill>
                  <a:srgbClr val="0000FF"/>
                </a:solidFill>
              </a:rPr>
              <a:t>8</a:t>
            </a:r>
            <a:endParaRPr lang="en-US" sz="3600" dirty="0">
              <a:solidFill>
                <a:srgbClr val="0000FF"/>
              </a:solidFill>
            </a:endParaRPr>
          </a:p>
        </p:txBody>
      </p:sp>
      <p:sp>
        <p:nvSpPr>
          <p:cNvPr id="21" name="TextBox 20"/>
          <p:cNvSpPr txBox="1"/>
          <p:nvPr/>
        </p:nvSpPr>
        <p:spPr>
          <a:xfrm>
            <a:off x="5941643" y="5755646"/>
            <a:ext cx="528320" cy="646331"/>
          </a:xfrm>
          <a:prstGeom prst="rect">
            <a:avLst/>
          </a:prstGeom>
          <a:solidFill>
            <a:schemeClr val="bg1"/>
          </a:solidFill>
        </p:spPr>
        <p:txBody>
          <a:bodyPr wrap="square" rtlCol="0">
            <a:spAutoFit/>
          </a:bodyPr>
          <a:lstStyle/>
          <a:p>
            <a:r>
              <a:rPr lang="en-US" sz="3600" dirty="0" smtClean="0">
                <a:solidFill>
                  <a:srgbClr val="0000FF"/>
                </a:solidFill>
              </a:rPr>
              <a:t>1</a:t>
            </a:r>
            <a:endParaRPr lang="en-US" sz="3600" dirty="0">
              <a:solidFill>
                <a:srgbClr val="0000FF"/>
              </a:solidFill>
            </a:endParaRPr>
          </a:p>
        </p:txBody>
      </p:sp>
      <p:sp>
        <p:nvSpPr>
          <p:cNvPr id="22" name="TextBox 21"/>
          <p:cNvSpPr txBox="1"/>
          <p:nvPr/>
        </p:nvSpPr>
        <p:spPr>
          <a:xfrm>
            <a:off x="5260923" y="5765806"/>
            <a:ext cx="528320" cy="646331"/>
          </a:xfrm>
          <a:prstGeom prst="rect">
            <a:avLst/>
          </a:prstGeom>
          <a:solidFill>
            <a:schemeClr val="bg1"/>
          </a:solidFill>
        </p:spPr>
        <p:txBody>
          <a:bodyPr wrap="square" rtlCol="0">
            <a:spAutoFit/>
          </a:bodyPr>
          <a:lstStyle/>
          <a:p>
            <a:r>
              <a:rPr lang="en-US" sz="3600" dirty="0" smtClean="0">
                <a:solidFill>
                  <a:srgbClr val="0000FF"/>
                </a:solidFill>
              </a:rPr>
              <a:t>4</a:t>
            </a:r>
            <a:endParaRPr lang="en-US" sz="3600" dirty="0">
              <a:solidFill>
                <a:srgbClr val="0000FF"/>
              </a:solidFill>
            </a:endParaRPr>
          </a:p>
        </p:txBody>
      </p:sp>
      <p:sp>
        <p:nvSpPr>
          <p:cNvPr id="23" name="TextBox 22"/>
          <p:cNvSpPr txBox="1"/>
          <p:nvPr/>
        </p:nvSpPr>
        <p:spPr>
          <a:xfrm>
            <a:off x="6722008" y="5775966"/>
            <a:ext cx="528320" cy="646331"/>
          </a:xfrm>
          <a:prstGeom prst="rect">
            <a:avLst/>
          </a:prstGeom>
          <a:solidFill>
            <a:schemeClr val="bg1"/>
          </a:solidFill>
        </p:spPr>
        <p:txBody>
          <a:bodyPr wrap="square" rtlCol="0">
            <a:spAutoFit/>
          </a:bodyPr>
          <a:lstStyle/>
          <a:p>
            <a:r>
              <a:rPr lang="en-US" sz="3600" dirty="0" smtClean="0">
                <a:solidFill>
                  <a:srgbClr val="0000FF"/>
                </a:solidFill>
              </a:rPr>
              <a:t>7</a:t>
            </a:r>
            <a:endParaRPr lang="en-US" sz="3600" dirty="0">
              <a:solidFill>
                <a:srgbClr val="0000FF"/>
              </a:solidFill>
            </a:endParaRPr>
          </a:p>
        </p:txBody>
      </p:sp>
      <p:sp>
        <p:nvSpPr>
          <p:cNvPr id="24" name="TextBox 23"/>
          <p:cNvSpPr txBox="1"/>
          <p:nvPr/>
        </p:nvSpPr>
        <p:spPr>
          <a:xfrm>
            <a:off x="7466423" y="5745486"/>
            <a:ext cx="528320" cy="646331"/>
          </a:xfrm>
          <a:prstGeom prst="rect">
            <a:avLst/>
          </a:prstGeom>
          <a:solidFill>
            <a:schemeClr val="bg1"/>
          </a:solidFill>
        </p:spPr>
        <p:txBody>
          <a:bodyPr wrap="square" rtlCol="0">
            <a:spAutoFit/>
          </a:bodyPr>
          <a:lstStyle/>
          <a:p>
            <a:r>
              <a:rPr lang="en-US" sz="3600" dirty="0" smtClean="0">
                <a:solidFill>
                  <a:srgbClr val="0000FF"/>
                </a:solidFill>
              </a:rPr>
              <a:t>3</a:t>
            </a:r>
            <a:endParaRPr lang="en-US" sz="3600" dirty="0">
              <a:solidFill>
                <a:srgbClr val="0000FF"/>
              </a:solidFill>
            </a:endParaRPr>
          </a:p>
        </p:txBody>
      </p:sp>
      <p:sp>
        <p:nvSpPr>
          <p:cNvPr id="25" name="TextBox 24"/>
          <p:cNvSpPr txBox="1"/>
          <p:nvPr/>
        </p:nvSpPr>
        <p:spPr>
          <a:xfrm>
            <a:off x="4541518" y="5780656"/>
            <a:ext cx="528320" cy="646331"/>
          </a:xfrm>
          <a:prstGeom prst="rect">
            <a:avLst/>
          </a:prstGeom>
          <a:solidFill>
            <a:schemeClr val="bg1"/>
          </a:solidFill>
        </p:spPr>
        <p:txBody>
          <a:bodyPr wrap="square" rtlCol="0">
            <a:spAutoFit/>
          </a:bodyPr>
          <a:lstStyle/>
          <a:p>
            <a:r>
              <a:rPr lang="en-US" sz="3600" dirty="0" smtClean="0">
                <a:solidFill>
                  <a:srgbClr val="0000FF"/>
                </a:solidFill>
              </a:rPr>
              <a:t>6</a:t>
            </a:r>
            <a:endParaRPr lang="en-US" sz="3600" dirty="0">
              <a:solidFill>
                <a:srgbClr val="0000FF"/>
              </a:solidFill>
            </a:endParaRPr>
          </a:p>
        </p:txBody>
      </p:sp>
      <p:sp>
        <p:nvSpPr>
          <p:cNvPr id="26" name="TextBox 25"/>
          <p:cNvSpPr txBox="1"/>
          <p:nvPr/>
        </p:nvSpPr>
        <p:spPr>
          <a:xfrm>
            <a:off x="3759978" y="5765806"/>
            <a:ext cx="528320" cy="646331"/>
          </a:xfrm>
          <a:prstGeom prst="rect">
            <a:avLst/>
          </a:prstGeom>
          <a:solidFill>
            <a:schemeClr val="bg1"/>
          </a:solidFill>
        </p:spPr>
        <p:txBody>
          <a:bodyPr wrap="square" rtlCol="0">
            <a:spAutoFit/>
          </a:bodyPr>
          <a:lstStyle/>
          <a:p>
            <a:r>
              <a:rPr lang="en-US" sz="3600" dirty="0" smtClean="0">
                <a:solidFill>
                  <a:srgbClr val="0000FF"/>
                </a:solidFill>
              </a:rPr>
              <a:t>2</a:t>
            </a:r>
            <a:endParaRPr lang="en-US" sz="3600" dirty="0">
              <a:solidFill>
                <a:srgbClr val="0000FF"/>
              </a:solidFill>
            </a:endParaRPr>
          </a:p>
        </p:txBody>
      </p:sp>
      <p:sp>
        <p:nvSpPr>
          <p:cNvPr id="27" name="TextBox 26"/>
          <p:cNvSpPr txBox="1"/>
          <p:nvPr/>
        </p:nvSpPr>
        <p:spPr>
          <a:xfrm>
            <a:off x="3028458" y="5745486"/>
            <a:ext cx="528320" cy="646331"/>
          </a:xfrm>
          <a:prstGeom prst="rect">
            <a:avLst/>
          </a:prstGeom>
          <a:solidFill>
            <a:schemeClr val="bg1"/>
          </a:solidFill>
        </p:spPr>
        <p:txBody>
          <a:bodyPr wrap="square" rtlCol="0">
            <a:spAutoFit/>
          </a:bodyPr>
          <a:lstStyle/>
          <a:p>
            <a:r>
              <a:rPr lang="en-US" sz="3600" dirty="0" smtClean="0">
                <a:solidFill>
                  <a:srgbClr val="0000FF"/>
                </a:solidFill>
              </a:rPr>
              <a:t>5</a:t>
            </a:r>
            <a:endParaRPr lang="en-US" sz="3600" dirty="0">
              <a:solidFill>
                <a:srgbClr val="0000FF"/>
              </a:solidFill>
            </a:endParaRPr>
          </a:p>
        </p:txBody>
      </p:sp>
      <p:sp>
        <p:nvSpPr>
          <p:cNvPr id="16" name="Title 9"/>
          <p:cNvSpPr>
            <a:spLocks noGrp="1"/>
          </p:cNvSpPr>
          <p:nvPr>
            <p:ph type="title"/>
          </p:nvPr>
        </p:nvSpPr>
        <p:spPr>
          <a:xfrm>
            <a:off x="457200" y="274638"/>
            <a:ext cx="8229600" cy="715962"/>
          </a:xfrm>
        </p:spPr>
        <p:txBody>
          <a:bodyPr/>
          <a:lstStyle/>
          <a:p>
            <a:r>
              <a:rPr lang="en-US" dirty="0" smtClean="0"/>
              <a:t>Rank the Concepts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strVal val="#ppt_w*0.70"/>
                                          </p:val>
                                        </p:tav>
                                        <p:tav tm="100000">
                                          <p:val>
                                            <p:strVal val="#ppt_w"/>
                                          </p:val>
                                        </p:tav>
                                      </p:tavLst>
                                    </p:anim>
                                    <p:anim calcmode="lin" valueType="num">
                                      <p:cBhvr>
                                        <p:cTn id="8" dur="500" fill="hold"/>
                                        <p:tgtEl>
                                          <p:spTgt spid="21"/>
                                        </p:tgtEl>
                                        <p:attrNameLst>
                                          <p:attrName>ppt_h</p:attrName>
                                        </p:attrNameLst>
                                      </p:cBhvr>
                                      <p:tavLst>
                                        <p:tav tm="0">
                                          <p:val>
                                            <p:strVal val="#ppt_h"/>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p:cTn id="13" dur="500" fill="hold"/>
                                        <p:tgtEl>
                                          <p:spTgt spid="26"/>
                                        </p:tgtEl>
                                        <p:attrNameLst>
                                          <p:attrName>ppt_w</p:attrName>
                                        </p:attrNameLst>
                                      </p:cBhvr>
                                      <p:tavLst>
                                        <p:tav tm="0">
                                          <p:val>
                                            <p:fltVal val="0"/>
                                          </p:val>
                                        </p:tav>
                                        <p:tav tm="100000">
                                          <p:val>
                                            <p:strVal val="#ppt_w"/>
                                          </p:val>
                                        </p:tav>
                                      </p:tavLst>
                                    </p:anim>
                                    <p:anim calcmode="lin" valueType="num">
                                      <p:cBhvr>
                                        <p:cTn id="14" dur="500" fill="hold"/>
                                        <p:tgtEl>
                                          <p:spTgt spid="26"/>
                                        </p:tgtEl>
                                        <p:attrNameLst>
                                          <p:attrName>ppt_h</p:attrName>
                                        </p:attrNameLst>
                                      </p:cBhvr>
                                      <p:tavLst>
                                        <p:tav tm="0">
                                          <p:val>
                                            <p:fltVal val="0"/>
                                          </p:val>
                                        </p:tav>
                                        <p:tav tm="100000">
                                          <p:val>
                                            <p:strVal val="#ppt_h"/>
                                          </p:val>
                                        </p:tav>
                                      </p:tavLst>
                                    </p:anim>
                                    <p:animEffect transition="in" filter="fade">
                                      <p:cBhvr>
                                        <p:cTn id="15" dur="500"/>
                                        <p:tgtEl>
                                          <p:spTgt spid="26"/>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animEffect transition="in" filter="fade">
                                      <p:cBhvr>
                                        <p:cTn id="39" dur="500"/>
                                        <p:tgtEl>
                                          <p:spTgt spid="25"/>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3500"/>
                            </p:stCondLst>
                            <p:childTnLst>
                              <p:par>
                                <p:cTn id="47" presetID="53"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22" grpId="0" animBg="1"/>
      <p:bldP spid="23" grpId="0" animBg="1"/>
      <p:bldP spid="24" grpId="0" animBg="1"/>
      <p:bldP spid="25" grpId="0" animBg="1"/>
      <p:bldP spid="26" grpId="0" animBg="1"/>
      <p:bldP spid="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3088640" y="5567680"/>
            <a:ext cx="3210560" cy="934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548640" y="1381760"/>
            <a:ext cx="8188960" cy="3539430"/>
          </a:xfrm>
          <a:prstGeom prst="rect">
            <a:avLst/>
          </a:prstGeom>
          <a:noFill/>
        </p:spPr>
        <p:txBody>
          <a:bodyPr wrap="square" rtlCol="0">
            <a:spAutoFit/>
          </a:bodyPr>
          <a:lstStyle/>
          <a:p>
            <a:pPr marL="342900" indent="-342900">
              <a:buAutoNum type="arabicPeriod"/>
            </a:pPr>
            <a:r>
              <a:rPr lang="en-US" sz="2800" dirty="0" smtClean="0"/>
              <a:t>  Concept 5 – Restock regularly</a:t>
            </a:r>
          </a:p>
          <a:p>
            <a:pPr marL="342900" indent="-342900">
              <a:buAutoNum type="arabicPeriod"/>
            </a:pPr>
            <a:r>
              <a:rPr lang="en-US" sz="2800" dirty="0" smtClean="0"/>
              <a:t>  Concept 2 – Fishermen treat fish with ointment</a:t>
            </a:r>
          </a:p>
          <a:p>
            <a:pPr marL="342900" indent="-342900">
              <a:buAutoNum type="arabicPeriod"/>
            </a:pPr>
            <a:r>
              <a:rPr lang="en-US" sz="2800" dirty="0" smtClean="0"/>
              <a:t>  Concept 7 – Provide fish food with medication</a:t>
            </a:r>
          </a:p>
          <a:p>
            <a:pPr marL="342900" indent="-342900">
              <a:buAutoNum type="arabicPeriod"/>
            </a:pPr>
            <a:r>
              <a:rPr lang="en-US" sz="2800" dirty="0" smtClean="0"/>
              <a:t>  Concept 4 – Require treated hooks</a:t>
            </a:r>
          </a:p>
          <a:p>
            <a:pPr marL="342900" indent="-342900">
              <a:buAutoNum type="arabicPeriod"/>
            </a:pPr>
            <a:r>
              <a:rPr lang="en-US" sz="2800" dirty="0" smtClean="0"/>
              <a:t>  </a:t>
            </a:r>
            <a:r>
              <a:rPr lang="en-US" sz="2800" dirty="0" smtClean="0">
                <a:solidFill>
                  <a:srgbClr val="0000FF"/>
                </a:solidFill>
              </a:rPr>
              <a:t>Concept 1 – DO NOTHING</a:t>
            </a:r>
          </a:p>
          <a:p>
            <a:pPr marL="342900" indent="-342900">
              <a:buAutoNum type="arabicPeriod"/>
            </a:pPr>
            <a:r>
              <a:rPr lang="en-US" sz="2800" dirty="0" smtClean="0"/>
              <a:t>  Concept 3 – Treat water with antibiotics</a:t>
            </a:r>
          </a:p>
          <a:p>
            <a:pPr marL="342900" indent="-342900">
              <a:buAutoNum type="arabicPeriod"/>
            </a:pPr>
            <a:r>
              <a:rPr lang="en-US" sz="2800" dirty="0" smtClean="0"/>
              <a:t>  Concept 6 – Treat water with chemicals</a:t>
            </a:r>
          </a:p>
          <a:p>
            <a:pPr marL="342900" indent="-342900">
              <a:buAutoNum type="arabicPeriod"/>
            </a:pPr>
            <a:r>
              <a:rPr lang="en-US" sz="2800" dirty="0" smtClean="0"/>
              <a:t>  Concept 8 – Ban fishing</a:t>
            </a:r>
            <a:endParaRPr lang="en-US" sz="2800" dirty="0"/>
          </a:p>
        </p:txBody>
      </p:sp>
      <p:sp>
        <p:nvSpPr>
          <p:cNvPr id="9" name="Title 9"/>
          <p:cNvSpPr>
            <a:spLocks noGrp="1"/>
          </p:cNvSpPr>
          <p:nvPr>
            <p:ph type="title"/>
          </p:nvPr>
        </p:nvSpPr>
        <p:spPr>
          <a:xfrm>
            <a:off x="457200" y="274638"/>
            <a:ext cx="8229600" cy="715962"/>
          </a:xfrm>
        </p:spPr>
        <p:txBody>
          <a:bodyPr/>
          <a:lstStyle/>
          <a:p>
            <a:r>
              <a:rPr lang="en-US" dirty="0" smtClean="0"/>
              <a:t>Rank the Concepts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07440" y="2225040"/>
            <a:ext cx="7447280" cy="51816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097280" y="1381760"/>
            <a:ext cx="5222240" cy="487680"/>
          </a:xfrm>
          <a:prstGeom prst="rect">
            <a:avLst/>
          </a:prstGeom>
          <a:solidFill>
            <a:srgbClr val="CEEB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548640" y="1381760"/>
            <a:ext cx="8188960" cy="3539430"/>
          </a:xfrm>
          <a:prstGeom prst="rect">
            <a:avLst/>
          </a:prstGeom>
          <a:noFill/>
        </p:spPr>
        <p:txBody>
          <a:bodyPr wrap="square" rtlCol="0">
            <a:spAutoFit/>
          </a:bodyPr>
          <a:lstStyle/>
          <a:p>
            <a:pPr marL="342900" indent="-342900">
              <a:buAutoNum type="arabicPeriod"/>
            </a:pPr>
            <a:r>
              <a:rPr lang="en-US" sz="2800" dirty="0" smtClean="0"/>
              <a:t>  Concept 5 – Restock regularly</a:t>
            </a:r>
          </a:p>
          <a:p>
            <a:pPr marL="342900" indent="-342900">
              <a:buAutoNum type="arabicPeriod"/>
            </a:pPr>
            <a:r>
              <a:rPr lang="en-US" sz="2800" dirty="0" smtClean="0"/>
              <a:t>  Concept 2 – Fishermen treat fish with ointment</a:t>
            </a:r>
          </a:p>
          <a:p>
            <a:pPr marL="342900" indent="-342900">
              <a:buAutoNum type="arabicPeriod"/>
            </a:pPr>
            <a:r>
              <a:rPr lang="en-US" sz="2800" dirty="0" smtClean="0"/>
              <a:t>  Concept 7 – Provide fish food with medication</a:t>
            </a:r>
          </a:p>
          <a:p>
            <a:pPr marL="342900" indent="-342900">
              <a:buAutoNum type="arabicPeriod"/>
            </a:pPr>
            <a:r>
              <a:rPr lang="en-US" sz="2800" dirty="0" smtClean="0"/>
              <a:t>  Concept 4 – Require treated hooks</a:t>
            </a:r>
          </a:p>
          <a:p>
            <a:pPr marL="342900" indent="-342900">
              <a:buAutoNum type="arabicPeriod"/>
            </a:pPr>
            <a:r>
              <a:rPr lang="en-US" sz="2800" dirty="0" smtClean="0"/>
              <a:t>  </a:t>
            </a:r>
            <a:r>
              <a:rPr lang="en-US" sz="2800" dirty="0" smtClean="0">
                <a:solidFill>
                  <a:srgbClr val="0000FF"/>
                </a:solidFill>
              </a:rPr>
              <a:t>Concept 1 – DO NOTHING</a:t>
            </a:r>
          </a:p>
          <a:p>
            <a:pPr marL="342900" indent="-342900">
              <a:buAutoNum type="arabicPeriod"/>
            </a:pPr>
            <a:r>
              <a:rPr lang="en-US" sz="2800" dirty="0" smtClean="0"/>
              <a:t>  Concept 3 – Treat water with antibiotics</a:t>
            </a:r>
          </a:p>
          <a:p>
            <a:pPr marL="342900" indent="-342900">
              <a:buAutoNum type="arabicPeriod"/>
            </a:pPr>
            <a:r>
              <a:rPr lang="en-US" sz="2800" dirty="0" smtClean="0"/>
              <a:t>  Concept 6 – Treat water with chemicals</a:t>
            </a:r>
          </a:p>
          <a:p>
            <a:pPr marL="342900" indent="-342900">
              <a:buAutoNum type="arabicPeriod"/>
            </a:pPr>
            <a:r>
              <a:rPr lang="en-US" sz="2800" dirty="0" smtClean="0"/>
              <a:t>  Concept 8 – Ban fishing</a:t>
            </a:r>
            <a:endParaRPr lang="en-US" sz="2800" dirty="0"/>
          </a:p>
        </p:txBody>
      </p:sp>
      <p:sp>
        <p:nvSpPr>
          <p:cNvPr id="12" name="Down Arrow 11"/>
          <p:cNvSpPr/>
          <p:nvPr/>
        </p:nvSpPr>
        <p:spPr>
          <a:xfrm>
            <a:off x="1584960" y="1869440"/>
            <a:ext cx="955040" cy="3515360"/>
          </a:xfrm>
          <a:prstGeom prst="downArrow">
            <a:avLst/>
          </a:prstGeom>
          <a:solidFill>
            <a:srgbClr val="CEEB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3088640" y="5567680"/>
            <a:ext cx="3210560" cy="934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Up Arrow 10"/>
          <p:cNvSpPr/>
          <p:nvPr/>
        </p:nvSpPr>
        <p:spPr>
          <a:xfrm rot="10800000">
            <a:off x="4958080" y="2735810"/>
            <a:ext cx="894080" cy="2661920"/>
          </a:xfrm>
          <a:prstGeom prst="upArrow">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016000" y="5323840"/>
            <a:ext cx="7579360" cy="954107"/>
          </a:xfrm>
          <a:prstGeom prst="rect">
            <a:avLst/>
          </a:prstGeom>
          <a:solidFill>
            <a:srgbClr val="CEEAB0"/>
          </a:solidFill>
        </p:spPr>
        <p:txBody>
          <a:bodyPr wrap="square" rtlCol="0">
            <a:spAutoFit/>
          </a:bodyPr>
          <a:lstStyle/>
          <a:p>
            <a:r>
              <a:rPr lang="en-US" sz="2800" dirty="0" smtClean="0"/>
              <a:t>Concept 9 - Stock waters with treated feeder minnows or  shrimp that the Red Drum will eat</a:t>
            </a:r>
            <a:endParaRPr lang="en-US" sz="2800" dirty="0"/>
          </a:p>
        </p:txBody>
      </p:sp>
      <p:sp>
        <p:nvSpPr>
          <p:cNvPr id="16" name="Title 9"/>
          <p:cNvSpPr>
            <a:spLocks noGrp="1"/>
          </p:cNvSpPr>
          <p:nvPr>
            <p:ph type="title"/>
          </p:nvPr>
        </p:nvSpPr>
        <p:spPr>
          <a:xfrm>
            <a:off x="457200" y="274638"/>
            <a:ext cx="8229600" cy="715962"/>
          </a:xfrm>
        </p:spPr>
        <p:txBody>
          <a:bodyPr/>
          <a:lstStyle/>
          <a:p>
            <a:r>
              <a:rPr lang="en-US" dirty="0" smtClean="0"/>
              <a:t>Combine and Improve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548640" y="1381760"/>
            <a:ext cx="8188960" cy="3539430"/>
          </a:xfrm>
          <a:prstGeom prst="rect">
            <a:avLst/>
          </a:prstGeom>
          <a:noFill/>
        </p:spPr>
        <p:txBody>
          <a:bodyPr wrap="square" rtlCol="0">
            <a:spAutoFit/>
          </a:bodyPr>
          <a:lstStyle/>
          <a:p>
            <a:pPr marL="342900" indent="-342900">
              <a:buAutoNum type="arabicPeriod"/>
            </a:pPr>
            <a:r>
              <a:rPr lang="en-US" sz="2800" dirty="0" smtClean="0"/>
              <a:t>  Concept 5 – Restock Regularly</a:t>
            </a:r>
          </a:p>
          <a:p>
            <a:pPr marL="342900" indent="-342900">
              <a:buAutoNum type="arabicPeriod"/>
            </a:pPr>
            <a:r>
              <a:rPr lang="en-US" sz="2800" dirty="0" smtClean="0"/>
              <a:t>  Concept 2 – Fishermen treat fish with ointment</a:t>
            </a:r>
          </a:p>
          <a:p>
            <a:pPr marL="342900" indent="-342900">
              <a:buAutoNum type="arabicPeriod"/>
            </a:pPr>
            <a:r>
              <a:rPr lang="en-US" sz="2800" dirty="0" smtClean="0"/>
              <a:t>  Concept 7 – Provide fish food with medication</a:t>
            </a:r>
          </a:p>
          <a:p>
            <a:pPr marL="342900" indent="-342900">
              <a:buAutoNum type="arabicPeriod"/>
            </a:pPr>
            <a:r>
              <a:rPr lang="en-US" sz="2800" dirty="0" smtClean="0"/>
              <a:t>  Concept 4 – Require treated hooks</a:t>
            </a:r>
          </a:p>
          <a:p>
            <a:pPr marL="342900" indent="-342900">
              <a:buAutoNum type="arabicPeriod"/>
            </a:pPr>
            <a:r>
              <a:rPr lang="en-US" sz="2800" dirty="0" smtClean="0"/>
              <a:t>  </a:t>
            </a:r>
            <a:r>
              <a:rPr lang="en-US" sz="2800" dirty="0" smtClean="0">
                <a:solidFill>
                  <a:srgbClr val="0000FF"/>
                </a:solidFill>
              </a:rPr>
              <a:t>Concept 1 – DO NOTHING</a:t>
            </a:r>
          </a:p>
          <a:p>
            <a:pPr marL="342900" indent="-342900">
              <a:buAutoNum type="arabicPeriod"/>
            </a:pPr>
            <a:r>
              <a:rPr lang="en-US" sz="2800" dirty="0" smtClean="0"/>
              <a:t>  Concept 3 – Treat water with antibiotics</a:t>
            </a:r>
          </a:p>
          <a:p>
            <a:pPr marL="342900" indent="-342900">
              <a:buAutoNum type="arabicPeriod"/>
            </a:pPr>
            <a:r>
              <a:rPr lang="en-US" sz="2800" dirty="0" smtClean="0"/>
              <a:t>  Concept 6 – Treat water with chemicals</a:t>
            </a:r>
          </a:p>
          <a:p>
            <a:pPr marL="342900" indent="-342900">
              <a:buAutoNum type="arabicPeriod"/>
            </a:pPr>
            <a:r>
              <a:rPr lang="en-US" sz="2800" dirty="0" smtClean="0"/>
              <a:t>  Concept 8 – Ban fishing</a:t>
            </a:r>
            <a:endParaRPr lang="en-US" sz="2800" dirty="0"/>
          </a:p>
        </p:txBody>
      </p:sp>
      <p:sp>
        <p:nvSpPr>
          <p:cNvPr id="20" name="Rectangle 19"/>
          <p:cNvSpPr/>
          <p:nvPr/>
        </p:nvSpPr>
        <p:spPr>
          <a:xfrm>
            <a:off x="3088640" y="5567680"/>
            <a:ext cx="3210560" cy="934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016000" y="5323840"/>
            <a:ext cx="7579360" cy="954107"/>
          </a:xfrm>
          <a:prstGeom prst="rect">
            <a:avLst/>
          </a:prstGeom>
          <a:solidFill>
            <a:schemeClr val="bg1"/>
          </a:solidFill>
        </p:spPr>
        <p:txBody>
          <a:bodyPr wrap="square" rtlCol="0">
            <a:spAutoFit/>
          </a:bodyPr>
          <a:lstStyle/>
          <a:p>
            <a:r>
              <a:rPr lang="en-US" sz="2800" dirty="0" smtClean="0"/>
              <a:t>Concept 9 - Stock waters with treated feeder minnows or  shrimp that the Red Drum will eat</a:t>
            </a:r>
            <a:endParaRPr lang="en-US" sz="2800" dirty="0"/>
          </a:p>
        </p:txBody>
      </p:sp>
      <p:sp>
        <p:nvSpPr>
          <p:cNvPr id="10" name="Oval 9"/>
          <p:cNvSpPr/>
          <p:nvPr/>
        </p:nvSpPr>
        <p:spPr>
          <a:xfrm>
            <a:off x="1097280" y="5222240"/>
            <a:ext cx="7701280" cy="1056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1005840" y="1849120"/>
            <a:ext cx="7772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1188720" y="1513840"/>
            <a:ext cx="5384800" cy="4673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1056640" y="2316480"/>
            <a:ext cx="7843520" cy="406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itle 9"/>
          <p:cNvSpPr>
            <a:spLocks noGrp="1"/>
          </p:cNvSpPr>
          <p:nvPr>
            <p:ph type="title"/>
          </p:nvPr>
        </p:nvSpPr>
        <p:spPr>
          <a:xfrm>
            <a:off x="457200" y="274638"/>
            <a:ext cx="8229600" cy="715962"/>
          </a:xfrm>
        </p:spPr>
        <p:txBody>
          <a:bodyPr/>
          <a:lstStyle/>
          <a:p>
            <a:r>
              <a:rPr lang="en-US" dirty="0" smtClean="0"/>
              <a:t>Select One or More Concepts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edge">
                                      <p:cBhvr>
                                        <p:cTn id="7" dur="2000"/>
                                        <p:tgtEl>
                                          <p:spTgt spid="15"/>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edge">
                                      <p:cBhvr>
                                        <p:cTn id="11" dur="2000"/>
                                        <p:tgtEl>
                                          <p:spTgt spid="14"/>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edge">
                                      <p:cBhvr>
                                        <p:cTn id="15" dur="2000"/>
                                        <p:tgtEl>
                                          <p:spTgt spid="16"/>
                                        </p:tgtEl>
                                      </p:cBhvr>
                                    </p:animEffect>
                                  </p:childTnLst>
                                </p:cTn>
                              </p:par>
                            </p:childTnLst>
                          </p:cTn>
                        </p:par>
                        <p:par>
                          <p:cTn id="16" fill="hold">
                            <p:stCondLst>
                              <p:cond delay="6000"/>
                            </p:stCondLst>
                            <p:childTnLst>
                              <p:par>
                                <p:cTn id="17" presetID="2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edge">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74812" y="816200"/>
            <a:ext cx="8969188" cy="5961118"/>
            <a:chOff x="174812" y="816200"/>
            <a:chExt cx="8969188" cy="5961118"/>
          </a:xfrm>
        </p:grpSpPr>
        <p:pic>
          <p:nvPicPr>
            <p:cNvPr id="12" name="Picture 3"/>
            <p:cNvPicPr>
              <a:picLocks noChangeAspect="1" noChangeArrowheads="1"/>
            </p:cNvPicPr>
            <p:nvPr/>
          </p:nvPicPr>
          <p:blipFill>
            <a:blip r:embed="rId3" cstate="print"/>
            <a:srcRect/>
            <a:stretch>
              <a:fillRect/>
            </a:stretch>
          </p:blipFill>
          <p:spPr bwMode="auto">
            <a:xfrm>
              <a:off x="174812" y="816200"/>
              <a:ext cx="8969188" cy="5961118"/>
            </a:xfrm>
            <a:prstGeom prst="rect">
              <a:avLst/>
            </a:prstGeom>
            <a:noFill/>
            <a:ln w="9525">
              <a:noFill/>
              <a:miter lim="800000"/>
              <a:headEnd/>
              <a:tailEnd/>
            </a:ln>
          </p:spPr>
        </p:pic>
        <p:sp>
          <p:nvSpPr>
            <p:cNvPr id="17" name="TextBox 16"/>
            <p:cNvSpPr txBox="1"/>
            <p:nvPr/>
          </p:nvSpPr>
          <p:spPr>
            <a:xfrm rot="16200000">
              <a:off x="7428426" y="1583190"/>
              <a:ext cx="159657" cy="215444"/>
            </a:xfrm>
            <a:prstGeom prst="rect">
              <a:avLst/>
            </a:prstGeom>
            <a:solidFill>
              <a:schemeClr val="bg1"/>
            </a:solidFill>
          </p:spPr>
          <p:txBody>
            <a:bodyPr wrap="square" lIns="0" tIns="0" rIns="0" bIns="0" rtlCol="0">
              <a:spAutoFit/>
            </a:bodyPr>
            <a:lstStyle/>
            <a:p>
              <a:r>
                <a:rPr lang="en-US" sz="1400" dirty="0" smtClean="0"/>
                <a:t>7</a:t>
              </a:r>
              <a:endParaRPr lang="en-US" sz="1400" dirty="0"/>
            </a:p>
          </p:txBody>
        </p:sp>
      </p:grpSp>
      <p:sp>
        <p:nvSpPr>
          <p:cNvPr id="18" name="TextBox 17"/>
          <p:cNvSpPr txBox="1"/>
          <p:nvPr/>
        </p:nvSpPr>
        <p:spPr>
          <a:xfrm rot="19565996">
            <a:off x="3141585" y="3502386"/>
            <a:ext cx="4970188" cy="646331"/>
          </a:xfrm>
          <a:prstGeom prst="rect">
            <a:avLst/>
          </a:prstGeom>
          <a:solidFill>
            <a:schemeClr val="bg1"/>
          </a:solidFill>
        </p:spPr>
        <p:txBody>
          <a:bodyPr wrap="square" rtlCol="0">
            <a:spAutoFit/>
          </a:bodyPr>
          <a:lstStyle/>
          <a:p>
            <a:r>
              <a:rPr lang="en-US" sz="3600" b="1" dirty="0" smtClean="0">
                <a:solidFill>
                  <a:srgbClr val="FF0000"/>
                </a:solidFill>
              </a:rPr>
              <a:t>REPEAT AS NEEDED</a:t>
            </a:r>
            <a:endParaRPr lang="en-US" sz="3600" b="1" dirty="0">
              <a:solidFill>
                <a:srgbClr val="FF0000"/>
              </a:solidFill>
            </a:endParaRPr>
          </a:p>
        </p:txBody>
      </p:sp>
      <p:sp>
        <p:nvSpPr>
          <p:cNvPr id="9" name="Title 9"/>
          <p:cNvSpPr>
            <a:spLocks noGrp="1"/>
          </p:cNvSpPr>
          <p:nvPr>
            <p:ph type="title"/>
          </p:nvPr>
        </p:nvSpPr>
        <p:spPr>
          <a:xfrm>
            <a:off x="457200" y="274638"/>
            <a:ext cx="8229600" cy="715962"/>
          </a:xfrm>
        </p:spPr>
        <p:txBody>
          <a:bodyPr/>
          <a:lstStyle/>
          <a:p>
            <a:r>
              <a:rPr lang="en-US" dirty="0" smtClean="0"/>
              <a:t>Select Top Concept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Selection Process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Create a decision matrix</a:t>
            </a:r>
          </a:p>
          <a:p>
            <a:pPr marL="514350" indent="-514350">
              <a:buFont typeface="+mj-lt"/>
              <a:buAutoNum type="arabicPeriod"/>
            </a:pPr>
            <a:r>
              <a:rPr lang="en-US" dirty="0" smtClean="0"/>
              <a:t>Rate the concepts</a:t>
            </a:r>
          </a:p>
          <a:p>
            <a:pPr marL="514350" indent="-514350">
              <a:buFont typeface="+mj-lt"/>
              <a:buAutoNum type="arabicPeriod"/>
            </a:pPr>
            <a:r>
              <a:rPr lang="en-US" dirty="0" smtClean="0"/>
              <a:t>Rank the concepts</a:t>
            </a:r>
          </a:p>
          <a:p>
            <a:pPr marL="514350" indent="-514350">
              <a:buFont typeface="+mj-lt"/>
              <a:buAutoNum type="arabicPeriod"/>
            </a:pPr>
            <a:r>
              <a:rPr lang="en-US" dirty="0" smtClean="0"/>
              <a:t>Combine and improve the concepts</a:t>
            </a:r>
          </a:p>
          <a:p>
            <a:pPr marL="514350" indent="-514350">
              <a:buFont typeface="+mj-lt"/>
              <a:buAutoNum type="arabicPeriod"/>
            </a:pPr>
            <a:r>
              <a:rPr lang="en-US" dirty="0" smtClean="0"/>
              <a:t>Select top concept(s)</a:t>
            </a:r>
          </a:p>
          <a:p>
            <a:pPr marL="514350" indent="-514350">
              <a:buFont typeface="+mj-lt"/>
              <a:buAutoNum type="arabicPeriod"/>
            </a:pPr>
            <a:r>
              <a:rPr lang="en-US" dirty="0" smtClean="0"/>
              <a:t>Reflect on the results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6194" y="1489587"/>
            <a:ext cx="7484806" cy="3416320"/>
          </a:xfrm>
          <a:prstGeom prst="rect">
            <a:avLst/>
          </a:prstGeom>
          <a:noFill/>
        </p:spPr>
        <p:txBody>
          <a:bodyPr wrap="square" rtlCol="0">
            <a:spAutoFit/>
          </a:bodyPr>
          <a:lstStyle/>
          <a:p>
            <a:pPr marL="349250" indent="-349250"/>
            <a:r>
              <a:rPr lang="en-US" sz="2400" dirty="0" smtClean="0"/>
              <a:t>1. Think about the results of your selection process.</a:t>
            </a:r>
          </a:p>
          <a:p>
            <a:pPr marL="349250" indent="-349250"/>
            <a:endParaRPr lang="en-US" sz="2400" dirty="0" smtClean="0"/>
          </a:p>
          <a:p>
            <a:pPr marL="349250" indent="-349250"/>
            <a:r>
              <a:rPr lang="en-US" sz="2400" dirty="0" smtClean="0"/>
              <a:t>2. Review the ideas that have been previously discarded.</a:t>
            </a:r>
          </a:p>
          <a:p>
            <a:pPr marL="349250" indent="-349250"/>
            <a:endParaRPr lang="en-US" sz="2400" dirty="0" smtClean="0"/>
          </a:p>
          <a:p>
            <a:pPr marL="349250" indent="-349250"/>
            <a:r>
              <a:rPr lang="en-US" sz="2400" dirty="0" smtClean="0"/>
              <a:t>3. Consider ways to improve your current choice.</a:t>
            </a:r>
          </a:p>
          <a:p>
            <a:pPr marL="349250" indent="-349250"/>
            <a:endParaRPr lang="en-US" sz="2400" dirty="0" smtClean="0"/>
          </a:p>
          <a:p>
            <a:pPr marL="349250" indent="-349250"/>
            <a:r>
              <a:rPr lang="en-US" sz="2400" dirty="0" smtClean="0"/>
              <a:t>4. Do you still think your selection is the best solution?</a:t>
            </a:r>
          </a:p>
        </p:txBody>
      </p:sp>
      <p:sp>
        <p:nvSpPr>
          <p:cNvPr id="9" name="Title 9"/>
          <p:cNvSpPr>
            <a:spLocks noGrp="1"/>
          </p:cNvSpPr>
          <p:nvPr>
            <p:ph type="title"/>
          </p:nvPr>
        </p:nvSpPr>
        <p:spPr>
          <a:xfrm>
            <a:off x="457200" y="274638"/>
            <a:ext cx="8229600" cy="715962"/>
          </a:xfrm>
        </p:spPr>
        <p:txBody>
          <a:bodyPr/>
          <a:lstStyle/>
          <a:p>
            <a:r>
              <a:rPr lang="en-US" dirty="0" smtClean="0"/>
              <a:t>Reflect on the Results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Selection Process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Create a decision matrix</a:t>
            </a:r>
          </a:p>
          <a:p>
            <a:pPr marL="514350" indent="-514350">
              <a:buAutoNum type="arabicPeriod"/>
            </a:pPr>
            <a:r>
              <a:rPr lang="en-US" dirty="0" smtClean="0"/>
              <a:t>Rate the concepts</a:t>
            </a:r>
          </a:p>
          <a:p>
            <a:pPr marL="514350" indent="-514350">
              <a:buAutoNum type="arabicPeriod"/>
            </a:pPr>
            <a:r>
              <a:rPr lang="en-US" dirty="0" smtClean="0"/>
              <a:t>Rank the concepts</a:t>
            </a:r>
          </a:p>
          <a:p>
            <a:pPr marL="514350" indent="-514350">
              <a:buAutoNum type="arabicPeriod"/>
            </a:pPr>
            <a:r>
              <a:rPr lang="en-US" dirty="0" smtClean="0"/>
              <a:t>Combine and improve the concepts</a:t>
            </a:r>
          </a:p>
          <a:p>
            <a:pPr marL="514350" indent="-514350">
              <a:buAutoNum type="arabicPeriod"/>
            </a:pPr>
            <a:r>
              <a:rPr lang="en-US" dirty="0" smtClean="0"/>
              <a:t>Select top concept(s)</a:t>
            </a:r>
          </a:p>
          <a:p>
            <a:pPr marL="514350" indent="-514350">
              <a:buAutoNum type="arabicPeriod"/>
            </a:pPr>
            <a:r>
              <a:rPr lang="en-US" dirty="0" smtClean="0"/>
              <a:t>Reflect on the results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Create a Decision Matrix</a:t>
            </a:r>
            <a:endParaRPr lang="en-US" dirty="0"/>
          </a:p>
        </p:txBody>
      </p:sp>
      <p:sp>
        <p:nvSpPr>
          <p:cNvPr id="7" name="Content Placeholder 6"/>
          <p:cNvSpPr>
            <a:spLocks noGrp="1"/>
          </p:cNvSpPr>
          <p:nvPr>
            <p:ph idx="1"/>
          </p:nvPr>
        </p:nvSpPr>
        <p:spPr/>
        <p:txBody>
          <a:bodyPr/>
          <a:lstStyle/>
          <a:p>
            <a:endParaRPr lang="en-US"/>
          </a:p>
        </p:txBody>
      </p:sp>
      <p:sp>
        <p:nvSpPr>
          <p:cNvPr id="4" name="TextBox 4"/>
          <p:cNvSpPr txBox="1"/>
          <p:nvPr/>
        </p:nvSpPr>
        <p:spPr>
          <a:xfrm>
            <a:off x="3164542" y="2998694"/>
            <a:ext cx="3733799" cy="2057399"/>
          </a:xfrm>
          <a:prstGeom prst="rect">
            <a:avLst/>
          </a:prstGeom>
          <a:solidFill>
            <a:schemeClr val="lt1"/>
          </a:solidFill>
          <a:ln w="25400"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400" b="1" dirty="0"/>
              <a:t>Problem</a:t>
            </a:r>
            <a:r>
              <a:rPr lang="en-US" sz="2400" b="1" dirty="0" smtClean="0"/>
              <a:t>: </a:t>
            </a:r>
            <a:r>
              <a:rPr lang="en-US" sz="2400" b="1" dirty="0" smtClean="0">
                <a:solidFill>
                  <a:srgbClr val="FF0000"/>
                </a:solidFill>
              </a:rPr>
              <a:t>Lessen premature death of Red Drum due to mouth infections in the lower Laguna Madre of Texas</a:t>
            </a:r>
            <a:endParaRPr lang="en-US" sz="2400" b="1" dirty="0">
              <a:solidFill>
                <a:srgbClr val="FF0000"/>
              </a:solidFill>
            </a:endParaRPr>
          </a:p>
        </p:txBody>
      </p:sp>
      <p:grpSp>
        <p:nvGrpSpPr>
          <p:cNvPr id="3" name="Group 5"/>
          <p:cNvGrpSpPr/>
          <p:nvPr/>
        </p:nvGrpSpPr>
        <p:grpSpPr>
          <a:xfrm>
            <a:off x="174812" y="816200"/>
            <a:ext cx="8969188" cy="5961118"/>
            <a:chOff x="174812" y="816200"/>
            <a:chExt cx="8969188" cy="5961118"/>
          </a:xfrm>
        </p:grpSpPr>
        <p:pic>
          <p:nvPicPr>
            <p:cNvPr id="25603" name="Picture 3"/>
            <p:cNvPicPr>
              <a:picLocks noChangeAspect="1" noChangeArrowheads="1"/>
            </p:cNvPicPr>
            <p:nvPr/>
          </p:nvPicPr>
          <p:blipFill>
            <a:blip r:embed="rId3" cstate="print"/>
            <a:srcRect/>
            <a:stretch>
              <a:fillRect/>
            </a:stretch>
          </p:blipFill>
          <p:spPr bwMode="auto">
            <a:xfrm>
              <a:off x="174812" y="816200"/>
              <a:ext cx="8969188" cy="5961118"/>
            </a:xfrm>
            <a:prstGeom prst="rect">
              <a:avLst/>
            </a:prstGeom>
            <a:noFill/>
            <a:ln w="9525">
              <a:noFill/>
              <a:miter lim="800000"/>
              <a:headEnd/>
              <a:tailEnd/>
            </a:ln>
          </p:spPr>
        </p:pic>
        <p:sp>
          <p:nvSpPr>
            <p:cNvPr id="5" name="TextBox 4"/>
            <p:cNvSpPr txBox="1"/>
            <p:nvPr/>
          </p:nvSpPr>
          <p:spPr>
            <a:xfrm rot="16200000">
              <a:off x="7447476" y="1617629"/>
              <a:ext cx="159657" cy="184666"/>
            </a:xfrm>
            <a:prstGeom prst="rect">
              <a:avLst/>
            </a:prstGeom>
            <a:solidFill>
              <a:schemeClr val="bg1"/>
            </a:solidFill>
          </p:spPr>
          <p:txBody>
            <a:bodyPr wrap="square" lIns="0" tIns="0" rIns="0" bIns="0" rtlCol="0">
              <a:spAutoFit/>
            </a:bodyPr>
            <a:lstStyle/>
            <a:p>
              <a:r>
                <a:rPr lang="en-US" sz="1200" dirty="0" smtClean="0">
                  <a:solidFill>
                    <a:srgbClr val="003399"/>
                  </a:solidFill>
                </a:rPr>
                <a:t>7</a:t>
              </a:r>
              <a:endParaRPr lang="en-US" sz="1200" dirty="0">
                <a:solidFill>
                  <a:srgbClr val="003399"/>
                </a:solidFill>
              </a:endParaRPr>
            </a:p>
          </p:txBody>
        </p:sp>
      </p:grpSp>
    </p:spTree>
    <p:extLst>
      <p:ext uri="{BB962C8B-B14F-4D97-AF65-F5344CB8AC3E}">
        <p14:creationId xmlns:p14="http://schemas.microsoft.com/office/powerpoint/2010/main" val="658027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157227" y="827927"/>
            <a:ext cx="8969188" cy="5961118"/>
            <a:chOff x="157227" y="921710"/>
            <a:chExt cx="8969188" cy="5961118"/>
          </a:xfrm>
        </p:grpSpPr>
        <p:pic>
          <p:nvPicPr>
            <p:cNvPr id="6" name="Picture 3"/>
            <p:cNvPicPr>
              <a:picLocks noChangeAspect="1" noChangeArrowheads="1"/>
            </p:cNvPicPr>
            <p:nvPr/>
          </p:nvPicPr>
          <p:blipFill>
            <a:blip r:embed="rId3" cstate="print"/>
            <a:srcRect/>
            <a:stretch>
              <a:fillRect/>
            </a:stretch>
          </p:blipFill>
          <p:spPr bwMode="auto">
            <a:xfrm>
              <a:off x="157227" y="921710"/>
              <a:ext cx="8969188" cy="5961118"/>
            </a:xfrm>
            <a:prstGeom prst="rect">
              <a:avLst/>
            </a:prstGeom>
            <a:noFill/>
            <a:ln w="9525">
              <a:noFill/>
              <a:miter lim="800000"/>
              <a:headEnd/>
              <a:tailEnd/>
            </a:ln>
          </p:spPr>
        </p:pic>
        <p:sp>
          <p:nvSpPr>
            <p:cNvPr id="7" name="TextBox 6"/>
            <p:cNvSpPr txBox="1"/>
            <p:nvPr/>
          </p:nvSpPr>
          <p:spPr>
            <a:xfrm rot="16200000">
              <a:off x="7447476" y="1617629"/>
              <a:ext cx="159657" cy="184666"/>
            </a:xfrm>
            <a:prstGeom prst="rect">
              <a:avLst/>
            </a:prstGeom>
            <a:solidFill>
              <a:schemeClr val="bg1"/>
            </a:solidFill>
          </p:spPr>
          <p:txBody>
            <a:bodyPr wrap="square" lIns="0" tIns="0" rIns="0" bIns="0" rtlCol="0">
              <a:spAutoFit/>
            </a:bodyPr>
            <a:lstStyle/>
            <a:p>
              <a:r>
                <a:rPr lang="en-US" sz="1200" dirty="0" smtClean="0">
                  <a:solidFill>
                    <a:srgbClr val="003399"/>
                  </a:solidFill>
                </a:rPr>
                <a:t>7</a:t>
              </a:r>
              <a:endParaRPr lang="en-US" sz="1200" dirty="0">
                <a:solidFill>
                  <a:srgbClr val="003399"/>
                </a:solidFill>
              </a:endParaRPr>
            </a:p>
          </p:txBody>
        </p:sp>
      </p:grpSp>
      <p:sp>
        <p:nvSpPr>
          <p:cNvPr id="2" name="Title 1"/>
          <p:cNvSpPr>
            <a:spLocks noGrp="1"/>
          </p:cNvSpPr>
          <p:nvPr>
            <p:ph type="title"/>
          </p:nvPr>
        </p:nvSpPr>
        <p:spPr/>
        <p:txBody>
          <a:bodyPr/>
          <a:lstStyle/>
          <a:p>
            <a:pPr algn="l"/>
            <a:r>
              <a:rPr lang="en-US" dirty="0" smtClean="0"/>
              <a:t>Create a Decision Matrix</a:t>
            </a:r>
            <a:endParaRPr lang="en-US" dirty="0"/>
          </a:p>
        </p:txBody>
      </p:sp>
      <p:sp>
        <p:nvSpPr>
          <p:cNvPr id="4" name="TextBox 4"/>
          <p:cNvSpPr txBox="1"/>
          <p:nvPr/>
        </p:nvSpPr>
        <p:spPr>
          <a:xfrm>
            <a:off x="3164542" y="2998694"/>
            <a:ext cx="3733799" cy="2057399"/>
          </a:xfrm>
          <a:prstGeom prst="rect">
            <a:avLst/>
          </a:prstGeom>
          <a:solidFill>
            <a:schemeClr val="lt1"/>
          </a:solidFill>
          <a:ln w="25400"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400" b="1" dirty="0"/>
              <a:t>Problem</a:t>
            </a:r>
            <a:r>
              <a:rPr lang="en-US" sz="2400" b="1" dirty="0" smtClean="0"/>
              <a:t>: </a:t>
            </a:r>
            <a:r>
              <a:rPr lang="en-US" sz="2400" b="1" dirty="0" smtClean="0">
                <a:solidFill>
                  <a:srgbClr val="FF0000"/>
                </a:solidFill>
              </a:rPr>
              <a:t>Lessen premature death of Red Drum due to mouth infections in the lower Laguna Madre of Texas</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50000" y="50000"/>
                                    </p:animScale>
                                  </p:childTnLst>
                                </p:cTn>
                              </p:par>
                            </p:childTnLst>
                          </p:cTn>
                        </p:par>
                        <p:par>
                          <p:cTn id="7" fill="hold">
                            <p:stCondLst>
                              <p:cond delay="2000"/>
                            </p:stCondLst>
                            <p:childTnLst>
                              <p:par>
                                <p:cTn id="8" presetID="0" presetClass="path" presetSubtype="0" accel="50000" decel="50000" fill="hold" grpId="1" nodeType="afterEffect">
                                  <p:stCondLst>
                                    <p:cond delay="0"/>
                                  </p:stCondLst>
                                  <p:childTnLst>
                                    <p:animMotion origin="layout" path="M -3.61111E-6 1.48148E-6 L -0.39566 -0.30185 " pathEditMode="relative" rAng="0" ptsTypes="AA">
                                      <p:cBhvr>
                                        <p:cTn id="9" dur="2000" fill="hold"/>
                                        <p:tgtEl>
                                          <p:spTgt spid="4"/>
                                        </p:tgtEl>
                                        <p:attrNameLst>
                                          <p:attrName>ppt_x</p:attrName>
                                          <p:attrName>ppt_y</p:attrName>
                                        </p:attrNameLst>
                                      </p:cBhvr>
                                      <p:rCtr x="-19800" y="-15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cstate="print">
            <a:lum bright="41000" contrast="-49000"/>
          </a:blip>
          <a:srcRect/>
          <a:stretch>
            <a:fillRect/>
          </a:stretch>
        </p:blipFill>
        <p:spPr bwMode="auto">
          <a:xfrm>
            <a:off x="228600" y="838200"/>
            <a:ext cx="8581292" cy="6045410"/>
          </a:xfrm>
          <a:prstGeom prst="rect">
            <a:avLst/>
          </a:prstGeom>
          <a:noFill/>
          <a:ln w="9525">
            <a:noFill/>
            <a:miter lim="800000"/>
            <a:headEnd/>
            <a:tailEnd/>
          </a:ln>
        </p:spPr>
      </p:pic>
      <p:pic>
        <p:nvPicPr>
          <p:cNvPr id="10244" name="Picture 4"/>
          <p:cNvPicPr>
            <a:picLocks noChangeAspect="1" noChangeArrowheads="1"/>
          </p:cNvPicPr>
          <p:nvPr/>
        </p:nvPicPr>
        <p:blipFill>
          <a:blip r:embed="rId4" cstate="print"/>
          <a:srcRect/>
          <a:stretch>
            <a:fillRect/>
          </a:stretch>
        </p:blipFill>
        <p:spPr bwMode="auto">
          <a:xfrm>
            <a:off x="3505200" y="1143000"/>
            <a:ext cx="3009533" cy="4489519"/>
          </a:xfrm>
          <a:prstGeom prst="rect">
            <a:avLst/>
          </a:prstGeom>
          <a:noFill/>
          <a:ln w="9525">
            <a:noFill/>
            <a:miter lim="800000"/>
            <a:headEnd/>
            <a:tailEnd/>
          </a:ln>
        </p:spPr>
      </p:pic>
      <p:sp>
        <p:nvSpPr>
          <p:cNvPr id="8" name="Title 7"/>
          <p:cNvSpPr>
            <a:spLocks noGrp="1"/>
          </p:cNvSpPr>
          <p:nvPr>
            <p:ph type="title"/>
          </p:nvPr>
        </p:nvSpPr>
        <p:spPr/>
        <p:txBody>
          <a:bodyPr/>
          <a:lstStyle/>
          <a:p>
            <a:r>
              <a:rPr lang="en-US" dirty="0" smtClean="0"/>
              <a:t>Create a Decision Matrix</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244"/>
                                        </p:tgtEl>
                                      </p:cBhvr>
                                      <p:by x="66000" y="66000"/>
                                    </p:animScale>
                                  </p:childTnLst>
                                </p:cTn>
                              </p:par>
                            </p:childTnLst>
                          </p:cTn>
                        </p:par>
                        <p:par>
                          <p:cTn id="7" fill="hold">
                            <p:stCondLst>
                              <p:cond delay="2000"/>
                            </p:stCondLst>
                            <p:childTnLst>
                              <p:par>
                                <p:cTn id="8" presetID="0" presetClass="path" presetSubtype="0" accel="50000" decel="50000" fill="hold" nodeType="afterEffect">
                                  <p:stCondLst>
                                    <p:cond delay="0"/>
                                  </p:stCondLst>
                                  <p:childTnLst>
                                    <p:animMotion origin="layout" path="M -4.16667E-6 -3.7037E-7 L -0.40573 0.1743 " pathEditMode="relative" ptsTypes="AA">
                                      <p:cBhvr>
                                        <p:cTn id="9" dur="2000" fill="hold"/>
                                        <p:tgtEl>
                                          <p:spTgt spid="1024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a:stretch>
            <a:fillRect/>
          </a:stretch>
        </p:blipFill>
        <p:spPr bwMode="auto">
          <a:xfrm>
            <a:off x="52755" y="820615"/>
            <a:ext cx="8880231" cy="5982712"/>
          </a:xfrm>
          <a:prstGeom prst="rect">
            <a:avLst/>
          </a:prstGeom>
          <a:noFill/>
          <a:ln w="9525">
            <a:noFill/>
            <a:miter lim="800000"/>
            <a:headEnd/>
            <a:tailEnd/>
          </a:ln>
        </p:spPr>
      </p:pic>
      <p:sp>
        <p:nvSpPr>
          <p:cNvPr id="9" name="Title 8"/>
          <p:cNvSpPr>
            <a:spLocks noGrp="1"/>
          </p:cNvSpPr>
          <p:nvPr>
            <p:ph type="title"/>
          </p:nvPr>
        </p:nvSpPr>
        <p:spPr/>
        <p:txBody>
          <a:bodyPr/>
          <a:lstStyle/>
          <a:p>
            <a:r>
              <a:rPr lang="en-US" dirty="0" smtClean="0"/>
              <a:t>Create a Decision Matrix</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158260" y="798268"/>
            <a:ext cx="8704385" cy="6080731"/>
          </a:xfrm>
          <a:prstGeom prst="rect">
            <a:avLst/>
          </a:prstGeom>
          <a:noFill/>
          <a:ln w="9525">
            <a:noFill/>
            <a:miter lim="800000"/>
            <a:headEnd/>
            <a:tailEnd/>
          </a:ln>
        </p:spPr>
      </p:pic>
      <p:sp>
        <p:nvSpPr>
          <p:cNvPr id="8" name="TextBox 7"/>
          <p:cNvSpPr txBox="1"/>
          <p:nvPr/>
        </p:nvSpPr>
        <p:spPr>
          <a:xfrm>
            <a:off x="4952999" y="4191000"/>
            <a:ext cx="2739571" cy="923330"/>
          </a:xfrm>
          <a:prstGeom prst="rect">
            <a:avLst/>
          </a:prstGeom>
          <a:solidFill>
            <a:schemeClr val="bg1"/>
          </a:solidFill>
          <a:ln w="25400">
            <a:solidFill>
              <a:srgbClr val="0000FF"/>
            </a:solidFill>
          </a:ln>
        </p:spPr>
        <p:txBody>
          <a:bodyPr wrap="square" rtlCol="0">
            <a:spAutoFit/>
          </a:bodyPr>
          <a:lstStyle/>
          <a:p>
            <a:r>
              <a:rPr lang="en-US" dirty="0" smtClean="0"/>
              <a:t>The first concept is sometimes used as a baseline concept </a:t>
            </a:r>
            <a:endParaRPr lang="en-US" dirty="0"/>
          </a:p>
        </p:txBody>
      </p:sp>
      <p:cxnSp>
        <p:nvCxnSpPr>
          <p:cNvPr id="9" name="Straight Arrow Connector 8"/>
          <p:cNvCxnSpPr/>
          <p:nvPr/>
        </p:nvCxnSpPr>
        <p:spPr>
          <a:xfrm rot="16200000" flipV="1">
            <a:off x="3182258" y="2420257"/>
            <a:ext cx="1883229" cy="1658257"/>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p:nvPr>
        </p:nvSpPr>
        <p:spPr/>
        <p:txBody>
          <a:bodyPr/>
          <a:lstStyle/>
          <a:p>
            <a:r>
              <a:rPr lang="en-US" dirty="0" smtClean="0"/>
              <a:t>Create a Decision Matrix</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1" y="866774"/>
            <a:ext cx="8880230" cy="5952901"/>
          </a:xfrm>
          <a:prstGeom prst="rect">
            <a:avLst/>
          </a:prstGeom>
          <a:noFill/>
          <a:ln w="9525">
            <a:noFill/>
            <a:miter lim="800000"/>
            <a:headEnd/>
            <a:tailEnd/>
          </a:ln>
        </p:spPr>
      </p:pic>
      <p:sp>
        <p:nvSpPr>
          <p:cNvPr id="7" name="Title 6"/>
          <p:cNvSpPr>
            <a:spLocks noGrp="1"/>
          </p:cNvSpPr>
          <p:nvPr>
            <p:ph type="title"/>
          </p:nvPr>
        </p:nvSpPr>
        <p:spPr/>
        <p:txBody>
          <a:bodyPr/>
          <a:lstStyle/>
          <a:p>
            <a:r>
              <a:rPr lang="en-US" dirty="0" smtClean="0"/>
              <a:t>Rate the Concepts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138114" y="839665"/>
            <a:ext cx="8724532" cy="6026218"/>
          </a:xfrm>
          <a:prstGeom prst="rect">
            <a:avLst/>
          </a:prstGeom>
          <a:noFill/>
          <a:ln w="9525">
            <a:noFill/>
            <a:miter lim="800000"/>
            <a:headEnd/>
            <a:tailEnd/>
          </a:ln>
        </p:spPr>
      </p:pic>
      <p:sp>
        <p:nvSpPr>
          <p:cNvPr id="6" name="TextBox 5"/>
          <p:cNvSpPr txBox="1"/>
          <p:nvPr/>
        </p:nvSpPr>
        <p:spPr>
          <a:xfrm>
            <a:off x="3410858" y="3381828"/>
            <a:ext cx="5225142" cy="1938992"/>
          </a:xfrm>
          <a:prstGeom prst="rect">
            <a:avLst/>
          </a:prstGeom>
          <a:solidFill>
            <a:schemeClr val="bg1"/>
          </a:solidFill>
        </p:spPr>
        <p:txBody>
          <a:bodyPr wrap="square" rtlCol="0">
            <a:spAutoFit/>
          </a:bodyPr>
          <a:lstStyle/>
          <a:p>
            <a:r>
              <a:rPr lang="en-US" sz="2400" b="1" dirty="0" smtClean="0">
                <a:solidFill>
                  <a:srgbClr val="FF0000"/>
                </a:solidFill>
              </a:rPr>
              <a:t>1   Much worse than baseline</a:t>
            </a:r>
          </a:p>
          <a:p>
            <a:r>
              <a:rPr lang="en-US" sz="2400" b="1" dirty="0" smtClean="0">
                <a:solidFill>
                  <a:srgbClr val="FF0000"/>
                </a:solidFill>
              </a:rPr>
              <a:t>2   Worse than baseline </a:t>
            </a:r>
          </a:p>
          <a:p>
            <a:r>
              <a:rPr lang="en-US" sz="2400" b="1" dirty="0" smtClean="0">
                <a:solidFill>
                  <a:srgbClr val="FF0000"/>
                </a:solidFill>
              </a:rPr>
              <a:t>3   No difference from baseline</a:t>
            </a:r>
          </a:p>
          <a:p>
            <a:r>
              <a:rPr lang="en-US" sz="2400" b="1" dirty="0" smtClean="0">
                <a:solidFill>
                  <a:srgbClr val="FF0000"/>
                </a:solidFill>
              </a:rPr>
              <a:t>4   Better than baseline</a:t>
            </a:r>
          </a:p>
          <a:p>
            <a:r>
              <a:rPr lang="en-US" sz="2400" b="1" dirty="0" smtClean="0">
                <a:solidFill>
                  <a:srgbClr val="FF0000"/>
                </a:solidFill>
              </a:rPr>
              <a:t>5   Much better than baseline</a:t>
            </a:r>
            <a:endParaRPr lang="en-US" sz="2400" b="1" dirty="0">
              <a:solidFill>
                <a:srgbClr val="FF0000"/>
              </a:solidFill>
            </a:endParaRPr>
          </a:p>
        </p:txBody>
      </p:sp>
      <p:sp>
        <p:nvSpPr>
          <p:cNvPr id="11" name="Title 10"/>
          <p:cNvSpPr>
            <a:spLocks noGrp="1"/>
          </p:cNvSpPr>
          <p:nvPr>
            <p:ph type="title"/>
          </p:nvPr>
        </p:nvSpPr>
        <p:spPr/>
        <p:txBody>
          <a:bodyPr/>
          <a:lstStyle/>
          <a:p>
            <a:r>
              <a:rPr lang="en-US" dirty="0" smtClean="0"/>
              <a:t>Rate the Concepts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50000" y="50000"/>
                                    </p:animScale>
                                  </p:childTnLst>
                                </p:cTn>
                              </p:par>
                            </p:childTnLst>
                          </p:cTn>
                        </p:par>
                        <p:par>
                          <p:cTn id="7" fill="hold">
                            <p:stCondLst>
                              <p:cond delay="2000"/>
                            </p:stCondLst>
                            <p:childTnLst>
                              <p:par>
                                <p:cTn id="8" presetID="0" presetClass="path" presetSubtype="0" accel="50000" decel="50000" fill="hold" grpId="1" nodeType="afterEffect">
                                  <p:stCondLst>
                                    <p:cond delay="0"/>
                                  </p:stCondLst>
                                  <p:childTnLst>
                                    <p:animMotion origin="layout" path="M -5.55556E-7 2.77457E-6 L -0.14601 0.27352 " pathEditMode="relative" rAng="0" ptsTypes="AA">
                                      <p:cBhvr>
                                        <p:cTn id="9" dur="2000" fill="hold"/>
                                        <p:tgtEl>
                                          <p:spTgt spid="6"/>
                                        </p:tgtEl>
                                        <p:attrNameLst>
                                          <p:attrName>ppt_x</p:attrName>
                                          <p:attrName>ppt_y</p:attrName>
                                        </p:attrNameLst>
                                      </p:cBhvr>
                                      <p:rCtr x="-7300" y="13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122&quot;&gt;&lt;/object&gt;&lt;object type=&quot;2&quot; unique_id=&quot;10123&quot;&gt;&lt;object type=&quot;3&quot; unique_id=&quot;10124&quot;&gt;&lt;property id=&quot;20148&quot; value=&quot;5&quot;/&gt;&lt;property id=&quot;20300&quot; value=&quot;Slide 1 - &amp;quot;Selecting a Solution Path&amp;quot;&quot;/&gt;&lt;property id=&quot;20307&quot; value=&quot;259&quot;/&gt;&lt;/object&gt;&lt;object type=&quot;3&quot; unique_id=&quot;10125&quot;&gt;&lt;property id=&quot;20148&quot; value=&quot;5&quot;/&gt;&lt;property id=&quot;20300&quot; value=&quot;Slide 2 - &amp;quot;Selection Process&amp;quot;&quot;/&gt;&lt;property id=&quot;20307&quot; value=&quot;260&quot;/&gt;&lt;/object&gt;&lt;object type=&quot;3&quot; unique_id=&quot;10126&quot;&gt;&lt;property id=&quot;20148&quot; value=&quot;5&quot;/&gt;&lt;property id=&quot;20300&quot; value=&quot;Slide 3 - &amp;quot;Create a Decision Matrix&amp;quot;&quot;/&gt;&lt;property id=&quot;20307&quot; value=&quot;261&quot;/&gt;&lt;/object&gt;&lt;object type=&quot;3&quot; unique_id=&quot;10127&quot;&gt;&lt;property id=&quot;20148&quot; value=&quot;5&quot;/&gt;&lt;property id=&quot;20300&quot; value=&quot;Slide 4 - &amp;quot;Create a Decision Matrix&amp;quot;&quot;/&gt;&lt;property id=&quot;20307&quot; value=&quot;262&quot;/&gt;&lt;/object&gt;&lt;object type=&quot;3&quot; unique_id=&quot;10128&quot;&gt;&lt;property id=&quot;20148&quot; value=&quot;5&quot;/&gt;&lt;property id=&quot;20300&quot; value=&quot;Slide 5 - &amp;quot;Create a Decision Matrix&amp;quot;&quot;/&gt;&lt;property id=&quot;20307&quot; value=&quot;263&quot;/&gt;&lt;/object&gt;&lt;object type=&quot;3&quot; unique_id=&quot;10129&quot;&gt;&lt;property id=&quot;20148&quot; value=&quot;5&quot;/&gt;&lt;property id=&quot;20300&quot; value=&quot;Slide 6 - &amp;quot;Create a Decision Matrix&amp;quot;&quot;/&gt;&lt;property id=&quot;20307&quot; value=&quot;264&quot;/&gt;&lt;/object&gt;&lt;object type=&quot;3&quot; unique_id=&quot;10130&quot;&gt;&lt;property id=&quot;20148&quot; value=&quot;5&quot;/&gt;&lt;property id=&quot;20300&quot; value=&quot;Slide 7 - &amp;quot;Create a Decision Matrix&amp;quot;&quot;/&gt;&lt;property id=&quot;20307&quot; value=&quot;265&quot;/&gt;&lt;/object&gt;&lt;object type=&quot;3&quot; unique_id=&quot;10131&quot;&gt;&lt;property id=&quot;20148&quot; value=&quot;5&quot;/&gt;&lt;property id=&quot;20300&quot; value=&quot;Slide 8 - &amp;quot;Rate the Concepts&amp;quot;&quot;/&gt;&lt;property id=&quot;20307&quot; value=&quot;266&quot;/&gt;&lt;/object&gt;&lt;object type=&quot;3&quot; unique_id=&quot;10132&quot;&gt;&lt;property id=&quot;20148&quot; value=&quot;5&quot;/&gt;&lt;property id=&quot;20300&quot; value=&quot;Slide 9 - &amp;quot;Rate the Concepts&amp;quot;&quot;/&gt;&lt;property id=&quot;20307&quot; value=&quot;267&quot;/&gt;&lt;/object&gt;&lt;object type=&quot;3&quot; unique_id=&quot;10133&quot;&gt;&lt;property id=&quot;20148&quot; value=&quot;5&quot;/&gt;&lt;property id=&quot;20300&quot; value=&quot;Slide 10 - &amp;quot;Rate the Concepts&amp;quot;&quot;/&gt;&lt;property id=&quot;20307&quot; value=&quot;268&quot;/&gt;&lt;/object&gt;&lt;object type=&quot;3&quot; unique_id=&quot;10134&quot;&gt;&lt;property id=&quot;20148&quot; value=&quot;5&quot;/&gt;&lt;property id=&quot;20300&quot; value=&quot;Slide 11 - &amp;quot;Rate the Concepts&amp;quot;&quot;/&gt;&lt;property id=&quot;20307&quot; value=&quot;269&quot;/&gt;&lt;/object&gt;&lt;object type=&quot;3&quot; unique_id=&quot;10135&quot;&gt;&lt;property id=&quot;20148&quot; value=&quot;5&quot;/&gt;&lt;property id=&quot;20300&quot; value=&quot;Slide 12 - &amp;quot;Rate the Concepts&amp;quot;&quot;/&gt;&lt;property id=&quot;20307&quot; value=&quot;270&quot;/&gt;&lt;/object&gt;&lt;object type=&quot;3&quot; unique_id=&quot;10136&quot;&gt;&lt;property id=&quot;20148&quot; value=&quot;5&quot;/&gt;&lt;property id=&quot;20300&quot; value=&quot;Slide 13 - &amp;quot;Rate the Concepts&amp;quot;&quot;/&gt;&lt;property id=&quot;20307&quot; value=&quot;271&quot;/&gt;&lt;/object&gt;&lt;object type=&quot;3&quot; unique_id=&quot;10137&quot;&gt;&lt;property id=&quot;20148&quot; value=&quot;5&quot;/&gt;&lt;property id=&quot;20300&quot; value=&quot;Slide 14 - &amp;quot;Rate the Concepts&amp;quot;&quot;/&gt;&lt;property id=&quot;20307&quot; value=&quot;272&quot;/&gt;&lt;/object&gt;&lt;object type=&quot;3&quot; unique_id=&quot;10138&quot;&gt;&lt;property id=&quot;20148&quot; value=&quot;5&quot;/&gt;&lt;property id=&quot;20300&quot; value=&quot;Slide 15 - &amp;quot;Rank the Concepts&amp;quot;&quot;/&gt;&lt;property id=&quot;20307&quot; value=&quot;273&quot;/&gt;&lt;/object&gt;&lt;object type=&quot;3&quot; unique_id=&quot;10139&quot;&gt;&lt;property id=&quot;20148&quot; value=&quot;5&quot;/&gt;&lt;property id=&quot;20300&quot; value=&quot;Slide 16 - &amp;quot;Rank the Concepts&amp;quot;&quot;/&gt;&lt;property id=&quot;20307&quot; value=&quot;274&quot;/&gt;&lt;/object&gt;&lt;object type=&quot;3&quot; unique_id=&quot;10140&quot;&gt;&lt;property id=&quot;20148&quot; value=&quot;5&quot;/&gt;&lt;property id=&quot;20300&quot; value=&quot;Slide 17 - &amp;quot;Combine and Improve&amp;quot;&quot;/&gt;&lt;property id=&quot;20307&quot; value=&quot;275&quot;/&gt;&lt;/object&gt;&lt;object type=&quot;3&quot; unique_id=&quot;10141&quot;&gt;&lt;property id=&quot;20148&quot; value=&quot;5&quot;/&gt;&lt;property id=&quot;20300&quot; value=&quot;Slide 18 - &amp;quot;Select One or More Concepts&amp;quot;&quot;/&gt;&lt;property id=&quot;20307&quot; value=&quot;276&quot;/&gt;&lt;/object&gt;&lt;object type=&quot;3&quot; unique_id=&quot;10142&quot;&gt;&lt;property id=&quot;20148&quot; value=&quot;5&quot;/&gt;&lt;property id=&quot;20300&quot; value=&quot;Slide 19 - &amp;quot;Select Top Concept&amp;quot;&quot;/&gt;&lt;property id=&quot;20307&quot; value=&quot;277&quot;/&gt;&lt;/object&gt;&lt;object type=&quot;3&quot; unique_id=&quot;10143&quot;&gt;&lt;property id=&quot;20148&quot; value=&quot;5&quot;/&gt;&lt;property id=&quot;20300&quot; value=&quot;Slide 20 - &amp;quot;Reflect on the Results&amp;quot;&quot;/&gt;&lt;property id=&quot;20307&quot; value=&quot;278&quot;/&gt;&lt;/object&gt;&lt;object type=&quot;3&quot; unique_id=&quot;10144&quot;&gt;&lt;property id=&quot;20148&quot; value=&quot;5&quot;/&gt;&lt;property id=&quot;20300&quot; value=&quot;Slide 21 - &amp;quot;Selection Process&amp;quot;&quot;/&gt;&lt;property id=&quot;20307&quot; value=&quot;279&quot;/&gt;&lt;/object&gt;&lt;/object&gt;&lt;/object&gt;&lt;/database&gt;"/>
  <p:tag name="SECTOMILLISECCONVERTED" val="1"/>
</p:tagLst>
</file>

<file path=ppt/theme/theme1.xml><?xml version="1.0" encoding="utf-8"?>
<a:theme xmlns:a="http://schemas.openxmlformats.org/drawingml/2006/main" name="EDDCurriculumPPT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DDPPt">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EDDCurriculumPPTTemplate</Template>
  <TotalTime>65</TotalTime>
  <Words>1945</Words>
  <Application>Microsoft Office PowerPoint</Application>
  <PresentationFormat>On-screen Show (4:3)</PresentationFormat>
  <Paragraphs>226</Paragraphs>
  <Slides>21</Slides>
  <Notes>19</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21</vt:i4>
      </vt:variant>
    </vt:vector>
  </HeadingPairs>
  <TitlesOfParts>
    <vt:vector size="28" baseType="lpstr">
      <vt:lpstr>Arial</vt:lpstr>
      <vt:lpstr>Arial Black</vt:lpstr>
      <vt:lpstr>EDDCurriculumPPTTemplate</vt:lpstr>
      <vt:lpstr>1_Custom Design</vt:lpstr>
      <vt:lpstr>EDDPPt</vt:lpstr>
      <vt:lpstr>2_Custom Design</vt:lpstr>
      <vt:lpstr>3_Custom Design</vt:lpstr>
      <vt:lpstr>Design Process</vt:lpstr>
      <vt:lpstr>Selection Process</vt:lpstr>
      <vt:lpstr>Create a Decision Matrix</vt:lpstr>
      <vt:lpstr>Create a Decision Matrix</vt:lpstr>
      <vt:lpstr>Create a Decision Matrix</vt:lpstr>
      <vt:lpstr>Create a Decision Matrix</vt:lpstr>
      <vt:lpstr>Create a Decision Matrix</vt:lpstr>
      <vt:lpstr>Rate the Concepts</vt:lpstr>
      <vt:lpstr>Rate the Concepts</vt:lpstr>
      <vt:lpstr>Rate the Concepts</vt:lpstr>
      <vt:lpstr>Rate the Concepts</vt:lpstr>
      <vt:lpstr>Rate the Concepts</vt:lpstr>
      <vt:lpstr>Rate the Concepts</vt:lpstr>
      <vt:lpstr>Rate the Concepts</vt:lpstr>
      <vt:lpstr>Rank the Concepts</vt:lpstr>
      <vt:lpstr>Rank the Concepts</vt:lpstr>
      <vt:lpstr>Combine and Improve</vt:lpstr>
      <vt:lpstr>Select One or More Concepts</vt:lpstr>
      <vt:lpstr>Select Top Concept</vt:lpstr>
      <vt:lpstr>Reflect on the Results</vt:lpstr>
      <vt:lpstr>Selection Process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Selecting a Solution Path</dc:title>
  <dc:subject>Lesson 3.1 Select a Solution Path</dc:subject>
  <dc:creator>EDD Revision Team</dc:creator>
  <cp:lastModifiedBy>Alli Westover</cp:lastModifiedBy>
  <cp:revision>9</cp:revision>
  <dcterms:created xsi:type="dcterms:W3CDTF">2010-04-20T17:08:48Z</dcterms:created>
  <dcterms:modified xsi:type="dcterms:W3CDTF">2014-07-22T01:46:33Z</dcterms:modified>
</cp:coreProperties>
</file>