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77" r:id="rId2"/>
    <p:sldId id="471" r:id="rId3"/>
    <p:sldId id="431" r:id="rId4"/>
    <p:sldId id="478" r:id="rId5"/>
    <p:sldId id="399" r:id="rId6"/>
    <p:sldId id="438" r:id="rId7"/>
    <p:sldId id="440" r:id="rId8"/>
    <p:sldId id="444" r:id="rId9"/>
    <p:sldId id="476" r:id="rId10"/>
    <p:sldId id="445" r:id="rId11"/>
    <p:sldId id="473" r:id="rId12"/>
    <p:sldId id="474" r:id="rId13"/>
    <p:sldId id="475" r:id="rId14"/>
    <p:sldId id="459" r:id="rId15"/>
    <p:sldId id="465" r:id="rId16"/>
    <p:sldId id="461" r:id="rId17"/>
    <p:sldId id="442" r:id="rId18"/>
    <p:sldId id="450" r:id="rId19"/>
    <p:sldId id="460" r:id="rId20"/>
    <p:sldId id="427" r:id="rId21"/>
    <p:sldId id="430" r:id="rId22"/>
    <p:sldId id="433" r:id="rId23"/>
    <p:sldId id="462" r:id="rId24"/>
    <p:sldId id="464" r:id="rId25"/>
    <p:sldId id="485" r:id="rId26"/>
    <p:sldId id="463" r:id="rId27"/>
    <p:sldId id="469" r:id="rId28"/>
    <p:sldId id="468" r:id="rId29"/>
    <p:sldId id="479" r:id="rId30"/>
    <p:sldId id="480" r:id="rId31"/>
    <p:sldId id="481" r:id="rId32"/>
    <p:sldId id="482" r:id="rId33"/>
    <p:sldId id="483" r:id="rId34"/>
    <p:sldId id="484" r:id="rId35"/>
    <p:sldId id="466" r:id="rId36"/>
    <p:sldId id="467" r:id="rId37"/>
    <p:sldId id="4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White" initials="E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FEFEF"/>
    <a:srgbClr val="E1E1E1"/>
    <a:srgbClr val="C0C0C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814" autoAdjust="0"/>
    <p:restoredTop sz="90053" autoAdjust="0"/>
  </p:normalViewPr>
  <p:slideViewPr>
    <p:cSldViewPr>
      <p:cViewPr varScale="1">
        <p:scale>
          <a:sx n="66" d="100"/>
          <a:sy n="66" d="100"/>
        </p:scale>
        <p:origin x="-42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8ADD77-5C5B-4DF5-A692-DAC25B11DF11}" type="datetimeFigureOut">
              <a:rPr lang="en-US" smtClean="0"/>
              <a:pPr/>
              <a:t>5/7/2014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3C5A7D-4C88-4367-ADF6-D36601A52CE4}" type="slidenum">
              <a:rPr lang="en-US" smtClean="0"/>
              <a:pPr/>
              <a:t>‹#›</a:t>
            </a:fld>
            <a:endParaRPr lang="en-US"/>
          </a:p>
        </p:txBody>
      </p:sp>
    </p:spTree>
    <p:extLst>
      <p:ext uri="{BB962C8B-B14F-4D97-AF65-F5344CB8AC3E}">
        <p14:creationId xmlns:p14="http://schemas.microsoft.com/office/powerpoint/2010/main" val="3069491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a:t>
            </a:fld>
            <a:endParaRPr lang="en-US"/>
          </a:p>
        </p:txBody>
      </p:sp>
    </p:spTree>
    <p:extLst>
      <p:ext uri="{BB962C8B-B14F-4D97-AF65-F5344CB8AC3E}">
        <p14:creationId xmlns:p14="http://schemas.microsoft.com/office/powerpoint/2010/main" val="3535235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16</a:t>
            </a:fld>
            <a:endParaRPr lang="en-US"/>
          </a:p>
        </p:txBody>
      </p:sp>
    </p:spTree>
    <p:extLst>
      <p:ext uri="{BB962C8B-B14F-4D97-AF65-F5344CB8AC3E}">
        <p14:creationId xmlns:p14="http://schemas.microsoft.com/office/powerpoint/2010/main" val="46697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Value of grant agreement</a:t>
            </a:r>
            <a:r>
              <a:rPr lang="en-US" baseline="0" dirty="0" smtClean="0"/>
              <a:t> is 10K; CASIS is paying for </a:t>
            </a:r>
            <a:r>
              <a:rPr lang="en-US" baseline="0" dirty="0" err="1" smtClean="0"/>
              <a:t>NanoLabs</a:t>
            </a:r>
            <a:r>
              <a:rPr lang="en-US" baseline="0" dirty="0" smtClean="0"/>
              <a:t> and technical support with $3800; schools will have remaining $6200.</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17</a:t>
            </a:fld>
            <a:endParaRPr lang="en-US"/>
          </a:p>
        </p:txBody>
      </p:sp>
    </p:spTree>
    <p:extLst>
      <p:ext uri="{BB962C8B-B14F-4D97-AF65-F5344CB8AC3E}">
        <p14:creationId xmlns:p14="http://schemas.microsoft.com/office/powerpoint/2010/main" val="2078680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1" dirty="0" smtClean="0">
                <a:cs typeface="Andalus" panose="02020603050405020304" pitchFamily="18" charset="-78"/>
              </a:rPr>
              <a:t>Biomedical Engineer from Texas A&amp;M University</a:t>
            </a:r>
          </a:p>
          <a:p>
            <a:r>
              <a:rPr lang="en-US" sz="1800" b="1" i="1" dirty="0" smtClean="0">
                <a:cs typeface="Andalus" panose="02020603050405020304" pitchFamily="18" charset="-78"/>
              </a:rPr>
              <a:t>Worked at NASA JSC </a:t>
            </a:r>
          </a:p>
          <a:p>
            <a:pPr lvl="1"/>
            <a:r>
              <a:rPr lang="en-US" sz="1800" dirty="0" smtClean="0">
                <a:cs typeface="Andalus" panose="02020603050405020304" pitchFamily="18" charset="-78"/>
              </a:rPr>
              <a:t>Crew training for Science Experiments on the Russian MIR Space Station</a:t>
            </a:r>
          </a:p>
          <a:p>
            <a:pPr lvl="1"/>
            <a:r>
              <a:rPr lang="en-US" sz="1800" dirty="0" smtClean="0">
                <a:cs typeface="Andalus" panose="02020603050405020304" pitchFamily="18" charset="-78"/>
              </a:rPr>
              <a:t>Advanced Projects Lead for future medical hardware to use on long duration missions</a:t>
            </a:r>
          </a:p>
          <a:p>
            <a:pPr lvl="1"/>
            <a:r>
              <a:rPr lang="en-US" sz="1800" dirty="0" smtClean="0">
                <a:cs typeface="Andalus" panose="02020603050405020304" pitchFamily="18" charset="-78"/>
              </a:rPr>
              <a:t>Pre-flight and Post-flight evaluation of the crew’s medical health</a:t>
            </a:r>
          </a:p>
          <a:p>
            <a:r>
              <a:rPr lang="en-US" sz="1800" b="1" i="1" dirty="0" smtClean="0">
                <a:cs typeface="Andalus" panose="02020603050405020304" pitchFamily="18" charset="-78"/>
              </a:rPr>
              <a:t>Engineering Design Teacher at Clear Springs High School</a:t>
            </a:r>
          </a:p>
          <a:p>
            <a:pPr lvl="1"/>
            <a:r>
              <a:rPr lang="en-US" sz="1800" dirty="0" smtClean="0">
                <a:cs typeface="Andalus" panose="02020603050405020304" pitchFamily="18" charset="-78"/>
              </a:rPr>
              <a:t>Worked with NASA HUNCH to produce plant growth chamber and other hardware for the crew to test on the International Space Station.  </a:t>
            </a:r>
          </a:p>
          <a:p>
            <a:pPr lvl="1"/>
            <a:r>
              <a:rPr lang="en-US" sz="1800" dirty="0" smtClean="0">
                <a:cs typeface="Andalus" panose="02020603050405020304" pitchFamily="18" charset="-78"/>
              </a:rPr>
              <a:t>Students used Zero Gravity Flight to test Experiment in Microgravity environment.  </a:t>
            </a:r>
          </a:p>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18</a:t>
            </a:fld>
            <a:endParaRPr lang="en-US"/>
          </a:p>
        </p:txBody>
      </p:sp>
    </p:spTree>
    <p:extLst>
      <p:ext uri="{BB962C8B-B14F-4D97-AF65-F5344CB8AC3E}">
        <p14:creationId xmlns:p14="http://schemas.microsoft.com/office/powerpoint/2010/main" val="2990051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19</a:t>
            </a:fld>
            <a:endParaRPr lang="en-US"/>
          </a:p>
        </p:txBody>
      </p:sp>
    </p:spTree>
    <p:extLst>
      <p:ext uri="{BB962C8B-B14F-4D97-AF65-F5344CB8AC3E}">
        <p14:creationId xmlns:p14="http://schemas.microsoft.com/office/powerpoint/2010/main" val="262255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Platform </a:t>
            </a:r>
            <a:r>
              <a:rPr lang="en-US" sz="1200" dirty="0" smtClean="0"/>
              <a:t>includes a simple programmable micro-controller, allowing automation, control, and data collection of the experiment (lessening the amount of crew time) </a:t>
            </a:r>
          </a:p>
          <a:p>
            <a:endParaRPr lang="en-US" sz="1200" dirty="0" smtClean="0"/>
          </a:p>
          <a:p>
            <a:r>
              <a:rPr lang="en-US" sz="1200" dirty="0" smtClean="0"/>
              <a:t>Easy to integrate and control hundreds of different analog &amp; digital sensors, stepper motors, cameras, lights, etc. to control and collect data from the experiment on the ISS.</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20</a:t>
            </a:fld>
            <a:endParaRPr lang="en-US"/>
          </a:p>
        </p:txBody>
      </p:sp>
    </p:spTree>
    <p:extLst>
      <p:ext uri="{BB962C8B-B14F-4D97-AF65-F5344CB8AC3E}">
        <p14:creationId xmlns:p14="http://schemas.microsoft.com/office/powerpoint/2010/main" val="2155518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22</a:t>
            </a:fld>
            <a:endParaRPr lang="en-US"/>
          </a:p>
        </p:txBody>
      </p:sp>
    </p:spTree>
    <p:extLst>
      <p:ext uri="{BB962C8B-B14F-4D97-AF65-F5344CB8AC3E}">
        <p14:creationId xmlns:p14="http://schemas.microsoft.com/office/powerpoint/2010/main" val="242249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23</a:t>
            </a:fld>
            <a:endParaRPr lang="en-US"/>
          </a:p>
        </p:txBody>
      </p:sp>
    </p:spTree>
    <p:extLst>
      <p:ext uri="{BB962C8B-B14F-4D97-AF65-F5344CB8AC3E}">
        <p14:creationId xmlns:p14="http://schemas.microsoft.com/office/powerpoint/2010/main" val="4053496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24</a:t>
            </a:fld>
            <a:endParaRPr lang="en-US"/>
          </a:p>
        </p:txBody>
      </p:sp>
    </p:spTree>
    <p:extLst>
      <p:ext uri="{BB962C8B-B14F-4D97-AF65-F5344CB8AC3E}">
        <p14:creationId xmlns:p14="http://schemas.microsoft.com/office/powerpoint/2010/main" val="40534967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26</a:t>
            </a:fld>
            <a:endParaRPr lang="en-US"/>
          </a:p>
        </p:txBody>
      </p:sp>
    </p:spTree>
    <p:extLst>
      <p:ext uri="{BB962C8B-B14F-4D97-AF65-F5344CB8AC3E}">
        <p14:creationId xmlns:p14="http://schemas.microsoft.com/office/powerpoint/2010/main" val="4053496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to the issue</a:t>
            </a:r>
            <a:r>
              <a:rPr lang="en-US" baseline="0" dirty="0" smtClean="0"/>
              <a:t> of having </a:t>
            </a:r>
            <a:r>
              <a:rPr lang="en-US" baseline="0" dirty="0" err="1" smtClean="0"/>
              <a:t>arduino</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27</a:t>
            </a:fld>
            <a:endParaRPr lang="en-US"/>
          </a:p>
        </p:txBody>
      </p:sp>
    </p:spTree>
    <p:extLst>
      <p:ext uri="{BB962C8B-B14F-4D97-AF65-F5344CB8AC3E}">
        <p14:creationId xmlns:p14="http://schemas.microsoft.com/office/powerpoint/2010/main" val="405349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a:t>
            </a:fld>
            <a:endParaRPr lang="en-US"/>
          </a:p>
        </p:txBody>
      </p:sp>
    </p:spTree>
    <p:extLst>
      <p:ext uri="{BB962C8B-B14F-4D97-AF65-F5344CB8AC3E}">
        <p14:creationId xmlns:p14="http://schemas.microsoft.com/office/powerpoint/2010/main" val="3948442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28</a:t>
            </a:fld>
            <a:endParaRPr lang="en-US"/>
          </a:p>
        </p:txBody>
      </p:sp>
    </p:spTree>
    <p:extLst>
      <p:ext uri="{BB962C8B-B14F-4D97-AF65-F5344CB8AC3E}">
        <p14:creationId xmlns:p14="http://schemas.microsoft.com/office/powerpoint/2010/main" val="466974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37</a:t>
            </a:fld>
            <a:endParaRPr lang="en-US"/>
          </a:p>
        </p:txBody>
      </p:sp>
    </p:spTree>
    <p:extLst>
      <p:ext uri="{BB962C8B-B14F-4D97-AF65-F5344CB8AC3E}">
        <p14:creationId xmlns:p14="http://schemas.microsoft.com/office/powerpoint/2010/main" val="1199121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3</a:t>
            </a:fld>
            <a:endParaRPr lang="en-US"/>
          </a:p>
        </p:txBody>
      </p:sp>
    </p:spTree>
    <p:extLst>
      <p:ext uri="{BB962C8B-B14F-4D97-AF65-F5344CB8AC3E}">
        <p14:creationId xmlns:p14="http://schemas.microsoft.com/office/powerpoint/2010/main" val="3948442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spc="30" dirty="0" smtClean="0">
                <a:solidFill>
                  <a:srgbClr val="FFFFFF"/>
                </a:solidFill>
                <a:latin typeface="Avant Garde"/>
              </a:rPr>
              <a:t>The space station is about the size of a football field: A 460-ton, permanently crewed platform orbiting 240 miles above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pc="30" dirty="0" smtClean="0">
              <a:solidFill>
                <a:srgbClr val="FFFFFF"/>
              </a:solidFill>
              <a:latin typeface="Avant Gard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spc="30" dirty="0" smtClean="0">
                <a:solidFill>
                  <a:srgbClr val="FFFFFF"/>
                </a:solidFill>
                <a:latin typeface="Avant Garde"/>
              </a:rPr>
              <a:t>ARK1</a:t>
            </a:r>
            <a:r>
              <a:rPr lang="en-US" sz="1200" spc="30" baseline="0" dirty="0" smtClean="0">
                <a:solidFill>
                  <a:srgbClr val="FFFFFF"/>
                </a:solidFill>
                <a:latin typeface="Avant Garde"/>
              </a:rPr>
              <a:t> mission patch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spc="30" baseline="0" dirty="0" smtClean="0">
              <a:solidFill>
                <a:srgbClr val="FFFFFF"/>
              </a:solidFill>
              <a:latin typeface="Avant Garde"/>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vant Garde"/>
              </a:rPr>
              <a:t>Jeff Williams, Expedition 13 Science Officer, at the U.S. Laboratory Science Window on station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a:p>
            <a:r>
              <a:rPr lang="en-US" sz="1200" b="0" dirty="0" smtClean="0">
                <a:latin typeface="Avant Garde"/>
              </a:rPr>
              <a:t>Bioreactor-cultivated, 5-day human colon cancer cells aboard </a:t>
            </a:r>
            <a:r>
              <a:rPr lang="en-US" sz="1200" dirty="0" smtClean="0">
                <a:latin typeface="Avant Garde"/>
              </a:rPr>
              <a:t>the space shuttle (STS-70).</a:t>
            </a:r>
          </a:p>
          <a:p>
            <a:pPr marL="285750" indent="-285750">
              <a:buFont typeface="Arial" pitchFamily="34" charset="0"/>
              <a:buChar char="•"/>
            </a:pPr>
            <a:r>
              <a:rPr lang="en-US" sz="1200" dirty="0" smtClean="0">
                <a:latin typeface="Avant Garde"/>
              </a:rPr>
              <a:t>Cells grew to 30X the volume of ground controls</a:t>
            </a:r>
          </a:p>
          <a:p>
            <a:pPr marL="285750" indent="-285750">
              <a:buFont typeface="Arial" pitchFamily="34" charset="0"/>
              <a:buChar char="•"/>
            </a:pPr>
            <a:r>
              <a:rPr lang="en-US" sz="1200" dirty="0" smtClean="0">
                <a:latin typeface="Avant Garde"/>
              </a:rPr>
              <a:t>Result reproduced on STS-85: mature structures that more closely match those found in human tumors</a:t>
            </a:r>
          </a:p>
          <a:p>
            <a:pPr marL="0" indent="0">
              <a:buFont typeface="Arial" pitchFamily="34" charset="0"/>
              <a:buNone/>
            </a:pPr>
            <a:endParaRPr lang="en-US" sz="1200" dirty="0" smtClean="0">
              <a:latin typeface="Avant Garde"/>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5</a:t>
            </a:fld>
            <a:endParaRPr lang="en-US"/>
          </a:p>
        </p:txBody>
      </p:sp>
    </p:spTree>
    <p:extLst>
      <p:ext uri="{BB962C8B-B14F-4D97-AF65-F5344CB8AC3E}">
        <p14:creationId xmlns:p14="http://schemas.microsoft.com/office/powerpoint/2010/main" val="376035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In this image provided by NASA astronaut Andre </a:t>
            </a:r>
            <a:r>
              <a:rPr lang="en-US" dirty="0" err="1" smtClean="0">
                <a:effectLst/>
              </a:rPr>
              <a:t>Kuipers</a:t>
            </a:r>
            <a:r>
              <a:rPr lang="en-US" dirty="0" smtClean="0">
                <a:effectLst/>
              </a:rPr>
              <a:t> watches a bubble in a drop of water as he enjoys the last days of weightlessness. The photo was taken June 24, 2012. </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8</a:t>
            </a:fld>
            <a:endParaRPr lang="en-US"/>
          </a:p>
        </p:txBody>
      </p:sp>
    </p:spTree>
    <p:extLst>
      <p:ext uri="{BB962C8B-B14F-4D97-AF65-F5344CB8AC3E}">
        <p14:creationId xmlns:p14="http://schemas.microsoft.com/office/powerpoint/2010/main" val="730738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Many specific conditions are accessible on the exterior of the space station: </a:t>
            </a:r>
          </a:p>
          <a:p>
            <a:pPr marL="171441" indent="-171441">
              <a:buFont typeface="Arial" panose="020B0604020202020204" pitchFamily="34" charset="0"/>
              <a:buChar char="•"/>
            </a:pPr>
            <a:r>
              <a:rPr lang="en-US" sz="1100" dirty="0"/>
              <a:t>Extreme temperature cycling (external temperatures range from -200°C to 200°C [-328°F to 392°F]). </a:t>
            </a:r>
          </a:p>
          <a:p>
            <a:pPr marL="171441" indent="-171441">
              <a:buFont typeface="Arial" panose="020B0604020202020204" pitchFamily="34" charset="0"/>
              <a:buChar char="•"/>
            </a:pPr>
            <a:r>
              <a:rPr lang="en-US" sz="1100" dirty="0"/>
              <a:t>Atomic oxygen, a damaging form of the oxygen molecule that causes erosion of polymers</a:t>
            </a:r>
          </a:p>
          <a:p>
            <a:pPr marL="171441" indent="-171441">
              <a:buFont typeface="Arial" panose="020B0604020202020204" pitchFamily="34" charset="0"/>
              <a:buChar char="•"/>
            </a:pPr>
            <a:r>
              <a:rPr lang="en-US" sz="1100" dirty="0"/>
              <a:t>Solar radiation (without the filter of Earth’s atmosphere), which also damages polymers, coatings, and fabrics</a:t>
            </a:r>
          </a:p>
          <a:p>
            <a:pPr marL="171441" indent="-171441">
              <a:buFont typeface="Arial" panose="020B0604020202020204" pitchFamily="34" charset="0"/>
              <a:buChar char="•"/>
            </a:pPr>
            <a:r>
              <a:rPr lang="en-US" sz="1100" dirty="0"/>
              <a:t>Vacuum conditions, which alter the physical properties of many materials</a:t>
            </a:r>
          </a:p>
          <a:p>
            <a:pPr marL="171441" indent="-171441">
              <a:buFont typeface="Arial" panose="020B0604020202020204" pitchFamily="34" charset="0"/>
              <a:buChar char="•"/>
            </a:pPr>
            <a:r>
              <a:rPr lang="en-US" sz="1100" dirty="0"/>
              <a:t>Meteoroids and orbiting man-made debris that impact and damage materials </a:t>
            </a:r>
          </a:p>
          <a:p>
            <a:endParaRPr lang="en-US" sz="1100" dirty="0"/>
          </a:p>
          <a:p>
            <a:r>
              <a:rPr lang="en-US" sz="1100" dirty="0"/>
              <a:t>The combined effects of these conditions can be investigated only in space. Testing of materials exposed simultaneously to these extreme conditions have provided data to </a:t>
            </a:r>
            <a:r>
              <a:rPr lang="en-US" sz="1100" b="1" dirty="0"/>
              <a:t>enable the manufacturing of long-life reliable components used on Earth as well as in the world’s most sophisticated satellite components</a:t>
            </a:r>
          </a:p>
          <a:p>
            <a:pPr defTabSz="914350">
              <a:defRPr/>
            </a:pPr>
            <a:endParaRPr lang="en-US" sz="1100" b="1" i="1" dirty="0"/>
          </a:p>
          <a:p>
            <a:pPr defTabSz="914350">
              <a:defRPr/>
            </a:pPr>
            <a:r>
              <a:rPr lang="en-US" sz="1100" u="sng" dirty="0"/>
              <a:t>Example of a success story on Earth that’s a spin-off of space technology</a:t>
            </a:r>
          </a:p>
          <a:p>
            <a:pPr defTabSz="914350">
              <a:defRPr/>
            </a:pPr>
            <a:r>
              <a:rPr lang="en-US" sz="1100" dirty="0"/>
              <a:t>Atomic oxygen techniques developed from satellite preservation research on station have been applied to art restoration</a:t>
            </a:r>
          </a:p>
          <a:p>
            <a:pPr marL="171441" indent="-171441" defTabSz="914350">
              <a:buFont typeface="Arial" panose="020B0604020202020204" pitchFamily="34" charset="0"/>
              <a:buChar char="•"/>
              <a:defRPr/>
            </a:pPr>
            <a:r>
              <a:rPr lang="en-US" sz="1100" dirty="0"/>
              <a:t>This is a Raphael original, “Madonna of the Chair,” that was damaged in a fire. </a:t>
            </a:r>
          </a:p>
          <a:p>
            <a:pPr marL="171441" indent="-171441" defTabSz="914350">
              <a:buFont typeface="Arial" panose="020B0604020202020204" pitchFamily="34" charset="0"/>
              <a:buChar char="•"/>
              <a:defRPr/>
            </a:pPr>
            <a:r>
              <a:rPr lang="en-US" sz="1100" dirty="0"/>
              <a:t>The left photo was taken after the Cleveland Museum of Art's staff attempted to clean and restore it using acetone and methylene chloride. </a:t>
            </a:r>
          </a:p>
          <a:p>
            <a:pPr marL="171441" indent="-171441" defTabSz="914350">
              <a:buFont typeface="Arial" panose="020B0604020202020204" pitchFamily="34" charset="0"/>
              <a:buChar char="•"/>
              <a:defRPr/>
            </a:pPr>
            <a:r>
              <a:rPr lang="en-US" sz="1100" dirty="0"/>
              <a:t>The right photo is after cleaning by the atomic oxygen technique. </a:t>
            </a:r>
          </a:p>
          <a:p>
            <a:pPr defTabSz="914350">
              <a:defRPr/>
            </a:pPr>
            <a:endParaRPr lang="en-US" sz="1100" dirty="0"/>
          </a:p>
          <a:p>
            <a:pPr defTabSz="914350">
              <a:defRPr/>
            </a:pPr>
            <a:r>
              <a:rPr lang="en-US" sz="1100" dirty="0"/>
              <a:t>Other images show results from “exposure” research that was part of the NASA MISSE series (Materials International Space Station Experiment)</a:t>
            </a:r>
          </a:p>
          <a:p>
            <a:endParaRPr lang="en-US" sz="1100" dirty="0"/>
          </a:p>
        </p:txBody>
      </p:sp>
      <p:sp>
        <p:nvSpPr>
          <p:cNvPr id="4" name="Slide Number Placeholder 3"/>
          <p:cNvSpPr>
            <a:spLocks noGrp="1"/>
          </p:cNvSpPr>
          <p:nvPr>
            <p:ph type="sldNum" sz="quarter" idx="10"/>
          </p:nvPr>
        </p:nvSpPr>
        <p:spPr/>
        <p:txBody>
          <a:bodyPr/>
          <a:lstStyle/>
          <a:p>
            <a:fld id="{323C5A7D-4C88-4367-ADF6-D36601A52CE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6908200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spc="30" dirty="0" smtClean="0">
              <a:solidFill>
                <a:srgbClr val="FFFFFF"/>
              </a:solidFill>
              <a:latin typeface="Avant Garde"/>
            </a:endParaRPr>
          </a:p>
          <a:p>
            <a:r>
              <a:rPr lang="en-US" dirty="0" smtClean="0"/>
              <a:t>Its location in low Earth orbit affords the National Lab a unique vantage point </a:t>
            </a:r>
          </a:p>
          <a:p>
            <a:pPr marL="171450" lvl="0" indent="-171450">
              <a:buFont typeface="Arial" pitchFamily="34" charset="0"/>
              <a:buChar char="•"/>
            </a:pPr>
            <a:r>
              <a:rPr lang="en-US" dirty="0" smtClean="0"/>
              <a:t>Benefits for Earth observation data collection: average altitude of 400 km, orbital path covering 90% of Earth’s population</a:t>
            </a:r>
          </a:p>
          <a:p>
            <a:pPr marL="171450" lvl="0" indent="-171450">
              <a:buFont typeface="Arial" pitchFamily="34" charset="0"/>
              <a:buChar char="•"/>
            </a:pPr>
            <a:r>
              <a:rPr lang="en-US" dirty="0" smtClean="0"/>
              <a:t>Improved spatial resolution (&lt;6 m) for Earth viewing</a:t>
            </a:r>
          </a:p>
          <a:p>
            <a:pPr marL="171450" lvl="0" indent="-171450">
              <a:buFont typeface="Arial" pitchFamily="34" charset="0"/>
              <a:buChar char="•"/>
            </a:pPr>
            <a:r>
              <a:rPr lang="en-US" dirty="0" smtClean="0"/>
              <a:t>Variable lighting conditions for Earth viewing (versus orbiting satellites)</a:t>
            </a:r>
          </a:p>
          <a:p>
            <a:pPr marL="171450" lvl="0" indent="-171450">
              <a:buFont typeface="Arial" pitchFamily="34" charset="0"/>
              <a:buChar char="•"/>
            </a:pPr>
            <a:r>
              <a:rPr lang="en-US" dirty="0" smtClean="0"/>
              <a:t>Capability to measure or detect X-ray sources, cosmic rays, solar spectral irradiance and neutron flux in space (e.g., the full cosmic ray spectrum can be studied only from space)</a:t>
            </a:r>
          </a:p>
          <a:p>
            <a:endParaRPr lang="en-US" dirty="0" smtClean="0"/>
          </a:p>
          <a:p>
            <a:r>
              <a:rPr lang="en-US" dirty="0" smtClean="0"/>
              <a:t>Exploiting this platform for Earth observation and remote sensing of space allows a broad range of studies with equally broad implications for basic and applied science across many fields. For example:</a:t>
            </a:r>
          </a:p>
          <a:p>
            <a:pPr marL="342900" lvl="0" indent="-342900">
              <a:spcBef>
                <a:spcPct val="20000"/>
              </a:spcBef>
              <a:spcAft>
                <a:spcPts val="600"/>
              </a:spcAft>
              <a:buClr>
                <a:srgbClr val="DC9E1F"/>
              </a:buClr>
              <a:buFont typeface="Arial" pitchFamily="34" charset="0"/>
              <a:buChar char="•"/>
            </a:pPr>
            <a:r>
              <a:rPr lang="en-US" sz="2000" spc="30" dirty="0" smtClean="0">
                <a:solidFill>
                  <a:srgbClr val="FFFFFF"/>
                </a:solidFill>
                <a:latin typeface="Avant Garde"/>
              </a:rPr>
              <a:t>The ability to measure solar energy irradiance into Earth’s atmosphere</a:t>
            </a:r>
            <a:r>
              <a:rPr lang="en-US" sz="2000" spc="30" baseline="0" dirty="0" smtClean="0">
                <a:solidFill>
                  <a:srgbClr val="FFFFFF"/>
                </a:solidFill>
                <a:latin typeface="Avant Garde"/>
              </a:rPr>
              <a:t> r</a:t>
            </a:r>
            <a:r>
              <a:rPr lang="en-US" sz="2000" spc="30" dirty="0" smtClean="0">
                <a:solidFill>
                  <a:srgbClr val="FFFFFF"/>
                </a:solidFill>
                <a:latin typeface="Avant Garde"/>
              </a:rPr>
              <a:t>eveals the effects of this irradiance on atmospheric modeling, atmospheric chemistry and climatology</a:t>
            </a:r>
          </a:p>
          <a:p>
            <a:pPr marL="342900" lvl="0" indent="-342900">
              <a:spcBef>
                <a:spcPct val="20000"/>
              </a:spcBef>
              <a:spcAft>
                <a:spcPts val="600"/>
              </a:spcAft>
              <a:buClr>
                <a:srgbClr val="DC9E1F"/>
              </a:buClr>
              <a:buFont typeface="Arial" pitchFamily="34" charset="0"/>
              <a:buChar char="•"/>
            </a:pPr>
            <a:r>
              <a:rPr lang="en-US" sz="2000" spc="30" dirty="0" smtClean="0">
                <a:solidFill>
                  <a:srgbClr val="FFFFFF"/>
                </a:solidFill>
                <a:latin typeface="Avant Garde"/>
              </a:rPr>
              <a:t>The capability to measure or detect X-ray sources, cosmic rays, solar spectral irradiance and neutron flux in space allows studies not possible on Earth</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dirty="0" smtClean="0"/>
              <a:t>Images:</a:t>
            </a:r>
          </a:p>
          <a:p>
            <a:pPr marL="171450" indent="-171450">
              <a:buFont typeface="Arial" pitchFamily="34" charset="0"/>
              <a:buChar char="•"/>
            </a:pPr>
            <a:r>
              <a:rPr lang="en-US" sz="1200" b="0" i="0" u="none" strike="noStrike" kern="1200" baseline="0" dirty="0" smtClean="0">
                <a:solidFill>
                  <a:schemeClr val="tx1"/>
                </a:solidFill>
                <a:latin typeface="+mn-lt"/>
                <a:ea typeface="+mn-ea"/>
                <a:cs typeface="+mn-cs"/>
              </a:rPr>
              <a:t>MAXI is a highly sensitive X-ray slit camera externally-mounted to the International Space Station for monitoring more than 1,000 X-ray sources in space, including black holes and neutron stars. In 2010, MAXI found two new X-ray sources from its sky scans </a:t>
            </a:r>
            <a:endParaRPr lang="en-US" dirty="0" smtClean="0"/>
          </a:p>
          <a:p>
            <a:pPr marL="171450" indent="-171450">
              <a:buFont typeface="Arial" pitchFamily="34" charset="0"/>
              <a:buChar char="•"/>
            </a:pPr>
            <a:r>
              <a:rPr lang="en-US" dirty="0" smtClean="0"/>
              <a:t>SMILES made atmospheric observations in 2009/2010 with the aid of a 4 K mechanical cooler and superconducting mixers for </a:t>
            </a:r>
            <a:r>
              <a:rPr lang="en-US" dirty="0" err="1" smtClean="0"/>
              <a:t>submillimeter</a:t>
            </a:r>
            <a:r>
              <a:rPr lang="en-US" dirty="0" smtClean="0"/>
              <a:t> limb‐emission sounding in the frequency bands of 624.32–626.32 GHz and 649.12–650.32 GHz</a:t>
            </a:r>
          </a:p>
          <a:p>
            <a:pPr marL="62865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On the basis of the observed spectra, the data processing has been retrieving vertical profiles for the atmospheric minor constituents in the middle atmosphere, such as O3 with isotopes, </a:t>
            </a:r>
            <a:r>
              <a:rPr lang="en-US" dirty="0" err="1" smtClean="0"/>
              <a:t>HCl</a:t>
            </a:r>
            <a:r>
              <a:rPr lang="en-US" dirty="0" smtClean="0"/>
              <a:t>, </a:t>
            </a:r>
            <a:r>
              <a:rPr lang="en-US" dirty="0" err="1" smtClean="0"/>
              <a:t>ClO</a:t>
            </a:r>
            <a:r>
              <a:rPr lang="en-US" dirty="0" smtClean="0"/>
              <a:t>, HO2, </a:t>
            </a:r>
            <a:r>
              <a:rPr lang="en-US" dirty="0" err="1" smtClean="0"/>
              <a:t>BrO</a:t>
            </a:r>
            <a:r>
              <a:rPr lang="en-US" dirty="0" smtClean="0"/>
              <a:t>, and HNO3.</a:t>
            </a:r>
            <a:r>
              <a:rPr lang="en-US" baseline="0" dirty="0" smtClean="0"/>
              <a:t> </a:t>
            </a:r>
            <a:r>
              <a:rPr lang="en-US" sz="1200" dirty="0" smtClean="0">
                <a:latin typeface="Avant Garde"/>
              </a:rPr>
              <a:t>Globally mapped ozone distributions at 28 km on 12 October 2009. Original observation points are plotted by white circles with observed ozone mixing ratios.</a:t>
            </a:r>
          </a:p>
          <a:p>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SUCCESS STORIES:</a:t>
            </a:r>
          </a:p>
          <a:p>
            <a:pPr lvl="0"/>
            <a:r>
              <a:rPr lang="en-US" dirty="0" smtClean="0"/>
              <a:t>The ISS houses the first space-based method of tracking global maritime traffic, capable of autonomously monitoring ships’ speed, position, course, cargo and voyage information in open waters (versus Earth-based systems, which can only monitor coastal waters).</a:t>
            </a:r>
          </a:p>
          <a:p>
            <a:pPr lvl="0"/>
            <a:endParaRPr lang="en-US" dirty="0" smtClean="0"/>
          </a:p>
          <a:p>
            <a:pPr lvl="0"/>
            <a:r>
              <a:rPr lang="en-US" dirty="0" smtClean="0"/>
              <a:t>Earth Observation capabilities on station have been used to aid in disaster recovery efforts after, for example, a volcanic eruption or the 2011 Japanese tsunami. They have also been used to monitor global environmental hazard risks, such as the melting of glaciers that caused a Russian avalanche in 2002.</a:t>
            </a:r>
          </a:p>
          <a:p>
            <a:endParaRPr lang="en-US" dirty="0" smtClean="0"/>
          </a:p>
          <a:p>
            <a:r>
              <a:rPr lang="en-US" dirty="0" smtClean="0"/>
              <a:t>In 2010, two new X-ray sources were identified in space using two facilities on station:</a:t>
            </a:r>
          </a:p>
          <a:p>
            <a:pPr lvl="1">
              <a:spcAft>
                <a:spcPts val="0"/>
              </a:spcAft>
            </a:pPr>
            <a:r>
              <a:rPr lang="en-US" dirty="0" smtClean="0"/>
              <a:t>Monitor of All-sky X-ray Image (MAXI), which is </a:t>
            </a:r>
          </a:p>
          <a:p>
            <a:pPr marL="457200" lvl="1" indent="0">
              <a:spcAft>
                <a:spcPts val="0"/>
              </a:spcAft>
              <a:buNone/>
            </a:pPr>
            <a:r>
              <a:rPr lang="en-US" dirty="0" smtClean="0"/>
              <a:t>	comprised of a couple highly sensitive </a:t>
            </a:r>
          </a:p>
          <a:p>
            <a:pPr marL="457200" lvl="1" indent="0">
              <a:spcAft>
                <a:spcPts val="0"/>
              </a:spcAft>
              <a:buNone/>
            </a:pPr>
            <a:r>
              <a:rPr lang="en-US" dirty="0" smtClean="0"/>
              <a:t>	X-ray detectors, the Gas Slit Camera and </a:t>
            </a:r>
          </a:p>
          <a:p>
            <a:pPr marL="457200" lvl="1" indent="0">
              <a:spcAft>
                <a:spcPts val="0"/>
              </a:spcAft>
              <a:buNone/>
            </a:pPr>
            <a:r>
              <a:rPr lang="en-US" dirty="0" smtClean="0"/>
              <a:t>	the Solid-state Slit Camera</a:t>
            </a:r>
          </a:p>
          <a:p>
            <a:pPr lvl="1">
              <a:spcAft>
                <a:spcPts val="0"/>
              </a:spcAft>
            </a:pPr>
            <a:r>
              <a:rPr lang="en-US" dirty="0" smtClean="0"/>
              <a:t>Swift, a first-of-its-kind multi-wavelength </a:t>
            </a:r>
          </a:p>
          <a:p>
            <a:pPr marL="457200" lvl="1" indent="0">
              <a:spcAft>
                <a:spcPts val="0"/>
              </a:spcAft>
              <a:buNone/>
            </a:pPr>
            <a:r>
              <a:rPr lang="en-US" dirty="0" smtClean="0"/>
              <a:t>	observatory dedicated to the study of </a:t>
            </a:r>
          </a:p>
          <a:p>
            <a:pPr marL="457200" lvl="1" indent="0">
              <a:spcAft>
                <a:spcPts val="0"/>
              </a:spcAft>
              <a:buNone/>
            </a:pPr>
            <a:r>
              <a:rPr lang="en-US" dirty="0" smtClean="0"/>
              <a:t>	gamma-ray bursts (GRB) and other transients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spc="30" dirty="0" smtClean="0">
              <a:solidFill>
                <a:srgbClr val="FFFFFF"/>
              </a:solidFill>
              <a:latin typeface="Avant Garde"/>
            </a:endParaRPr>
          </a:p>
        </p:txBody>
      </p:sp>
      <p:sp>
        <p:nvSpPr>
          <p:cNvPr id="4" name="Slide Number Placeholder 3"/>
          <p:cNvSpPr>
            <a:spLocks noGrp="1"/>
          </p:cNvSpPr>
          <p:nvPr>
            <p:ph type="sldNum" sz="quarter" idx="10"/>
          </p:nvPr>
        </p:nvSpPr>
        <p:spPr/>
        <p:txBody>
          <a:bodyPr/>
          <a:lstStyle/>
          <a:p>
            <a:fld id="{323C5A7D-4C88-4367-ADF6-D36601A52CE4}" type="slidenum">
              <a:rPr lang="en-US" smtClean="0"/>
              <a:pPr/>
              <a:t>10</a:t>
            </a:fld>
            <a:endParaRPr lang="en-US"/>
          </a:p>
        </p:txBody>
      </p:sp>
    </p:spTree>
    <p:extLst>
      <p:ext uri="{BB962C8B-B14F-4D97-AF65-F5344CB8AC3E}">
        <p14:creationId xmlns:p14="http://schemas.microsoft.com/office/powerpoint/2010/main" val="2932910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Increment 37/38</a:t>
            </a:r>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3040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C5A7D-4C88-4367-ADF6-D36601A52CE4}" type="slidenum">
              <a:rPr lang="en-US" smtClean="0"/>
              <a:pPr/>
              <a:t>14</a:t>
            </a:fld>
            <a:endParaRPr lang="en-US"/>
          </a:p>
        </p:txBody>
      </p:sp>
    </p:spTree>
    <p:extLst>
      <p:ext uri="{BB962C8B-B14F-4D97-AF65-F5344CB8AC3E}">
        <p14:creationId xmlns:p14="http://schemas.microsoft.com/office/powerpoint/2010/main" val="466974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7E07C5-1483-47C2-8CEA-C04195EF449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pic>
        <p:nvPicPr>
          <p:cNvPr id="8"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07C5-1483-47C2-8CEA-C04195EF449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7E07C5-1483-47C2-8CEA-C04195EF449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6225" y="27709"/>
            <a:ext cx="7038975" cy="1143000"/>
          </a:xfrm>
        </p:spPr>
        <p:txBody>
          <a:bodyPr/>
          <a:lstStyle>
            <a:lvl1pPr>
              <a:defRPr sz="2400">
                <a:latin typeface="Avant Garde"/>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517E07C5-1483-47C2-8CEA-C04195EF449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sp>
        <p:nvSpPr>
          <p:cNvPr id="8" name="Content Placeholder 7"/>
          <p:cNvSpPr>
            <a:spLocks noGrp="1"/>
          </p:cNvSpPr>
          <p:nvPr>
            <p:ph sz="quarter" idx="13"/>
          </p:nvPr>
        </p:nvSpPr>
        <p:spPr>
          <a:xfrm>
            <a:off x="457200" y="1143000"/>
            <a:ext cx="82296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7E07C5-1483-47C2-8CEA-C04195EF4497}" type="datetimeFigureOut">
              <a:rPr lang="en-US" smtClean="0"/>
              <a:pPr/>
              <a:t>5/7/2014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CC0C77-FE61-402E-80BD-776F3C010933}" type="slidenum">
              <a:rPr lang="en-US" smtClean="0"/>
              <a:pPr/>
              <a:t>‹#›</a:t>
            </a:fld>
            <a:endParaRPr lang="en-US"/>
          </a:p>
        </p:txBody>
      </p:sp>
      <p:pic>
        <p:nvPicPr>
          <p:cNvPr id="7"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290080" y="0"/>
            <a:ext cx="7025120" cy="1143000"/>
          </a:xfrm>
        </p:spPr>
        <p:txBody>
          <a:bodyPr/>
          <a:lstStyle>
            <a:lvl1pPr>
              <a:defRPr sz="2400">
                <a:latin typeface="Arial Rounded MT Bold" pitchFamily="34" charset="0"/>
              </a:defRPr>
            </a:lvl1p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517E07C5-1483-47C2-8CEA-C04195EF4497}"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0C77-FE61-402E-80BD-776F3C010933}" type="slidenum">
              <a:rPr lang="en-US" smtClean="0"/>
              <a:pPr/>
              <a:t>‹#›</a:t>
            </a:fld>
            <a:endParaRPr lang="en-US"/>
          </a:p>
        </p:txBody>
      </p:sp>
      <p:pic>
        <p:nvPicPr>
          <p:cNvPr id="8"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276225" y="13855"/>
            <a:ext cx="7038975" cy="1143000"/>
          </a:xfrm>
        </p:spPr>
        <p:txBody>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17E07C5-1483-47C2-8CEA-C04195EF4497}" type="datetimeFigureOut">
              <a:rPr lang="en-US" smtClean="0"/>
              <a:pPr/>
              <a:t>5/7/2014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CC0C77-FE61-402E-80BD-776F3C010933}" type="slidenum">
              <a:rPr lang="en-US" smtClean="0"/>
              <a:pPr/>
              <a:t>‹#›</a:t>
            </a:fld>
            <a:endParaRPr lang="en-US"/>
          </a:p>
        </p:txBody>
      </p:sp>
      <p:pic>
        <p:nvPicPr>
          <p:cNvPr id="10"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6225" y="0"/>
            <a:ext cx="7038975" cy="1143000"/>
          </a:xfrm>
        </p:spPr>
        <p:txBody>
          <a:bodyPr/>
          <a:lstStyle>
            <a:lvl1pPr>
              <a:defRPr sz="24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7E07C5-1483-47C2-8CEA-C04195EF4497}" type="datetimeFigureOut">
              <a:rPr lang="en-US" smtClean="0"/>
              <a:pPr/>
              <a:t>5/7/2014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CC0C77-FE61-402E-80BD-776F3C010933}" type="slidenum">
              <a:rPr lang="en-US" smtClean="0"/>
              <a:pPr/>
              <a:t>‹#›</a:t>
            </a:fld>
            <a:endParaRPr lang="en-US"/>
          </a:p>
        </p:txBody>
      </p:sp>
      <p:pic>
        <p:nvPicPr>
          <p:cNvPr id="6"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07C5-1483-47C2-8CEA-C04195EF4497}" type="datetimeFigureOut">
              <a:rPr lang="en-US" smtClean="0"/>
              <a:pPr/>
              <a:t>5/7/2014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CC0C77-FE61-402E-80BD-776F3C010933}" type="slidenum">
              <a:rPr lang="en-US" smtClean="0"/>
              <a:pPr/>
              <a:t>‹#›</a:t>
            </a:fld>
            <a:endParaRPr lang="en-US"/>
          </a:p>
        </p:txBody>
      </p:sp>
      <p:pic>
        <p:nvPicPr>
          <p:cNvPr id="5"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07C5-1483-47C2-8CEA-C04195EF4497}"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0C77-FE61-402E-80BD-776F3C010933}" type="slidenum">
              <a:rPr lang="en-US" smtClean="0"/>
              <a:pPr/>
              <a:t>‹#›</a:t>
            </a:fld>
            <a:endParaRPr lang="en-US"/>
          </a:p>
        </p:txBody>
      </p:sp>
      <p:pic>
        <p:nvPicPr>
          <p:cNvPr id="8" name="Picture 2" descr="http://iss-casis.org/Portals/0/images/casis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7E07C5-1483-47C2-8CEA-C04195EF4497}" type="datetimeFigureOut">
              <a:rPr lang="en-US" smtClean="0"/>
              <a:pPr/>
              <a:t>5/7/2014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CC0C77-FE61-402E-80BD-776F3C010933}" type="slidenum">
              <a:rPr lang="en-US" smtClean="0"/>
              <a:pPr/>
              <a:t>‹#›</a:t>
            </a:fld>
            <a:endParaRPr lang="en-US"/>
          </a:p>
        </p:txBody>
      </p:sp>
      <p:pic>
        <p:nvPicPr>
          <p:cNvPr id="9" name="Picture 2" descr="http://iss-casis.org/Portals/0/images/casis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304800" y="0"/>
            <a:ext cx="7010400" cy="1143000"/>
          </a:xfrm>
          <a:prstGeom prst="rect">
            <a:avLst/>
          </a:prstGeom>
        </p:spPr>
        <p:txBody>
          <a:bodyPr vert="horz" lIns="91440" tIns="45720" rIns="91440" bIns="45720" rtlCol="0" anchor="ctr"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1"/>
            <a:ext cx="82296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17E07C5-1483-47C2-8CEA-C04195EF4497}" type="datetimeFigureOut">
              <a:rPr lang="en-US" smtClean="0"/>
              <a:pPr/>
              <a:t>5/7/2014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F0CC0C77-FE61-402E-80BD-776F3C010933}" type="slidenum">
              <a:rPr lang="en-US" smtClean="0"/>
              <a:pPr/>
              <a:t>‹#›</a:t>
            </a:fld>
            <a:endParaRPr lang="en-US"/>
          </a:p>
        </p:txBody>
      </p:sp>
      <p:pic>
        <p:nvPicPr>
          <p:cNvPr id="8" name="Picture 2" descr="http://iss-casis.org/Portals/0/images/casis_logo.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400" b="1" kern="1200" cap="all" spc="50" baseline="0">
          <a:solidFill>
            <a:schemeClr val="tx1"/>
          </a:solidFill>
          <a:effectLst>
            <a:outerShdw blurRad="38100" dist="38100" dir="2700000" algn="tl">
              <a:srgbClr val="000000">
                <a:alpha val="43137"/>
              </a:srgbClr>
            </a:outerShdw>
          </a:effectLst>
          <a:latin typeface="Avant Garde"/>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Tx/>
        <a:buBlip>
          <a:blip r:embed="rId15"/>
        </a:buBlip>
        <a:defRPr sz="1700" kern="1200" spc="30" baseline="0">
          <a:solidFill>
            <a:schemeClr val="tx1"/>
          </a:solidFill>
          <a:latin typeface="Avant Garde"/>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2pPr>
      <a:lvl3pPr marL="11430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url?sa=i&amp;source=images&amp;cd=&amp;cad=rja&amp;docid=ILL1RaxDTG002M&amp;tbnid=l3BmOksR9G9PNM:&amp;ved=0CAgQjRwwAA&amp;url=http://www.nasa.gov/audience/forstudents/5-8/features/what-is-orbit-58.html&amp;ei=5mrgUc_WB8nlrgGD7YHoCw&amp;psig=AFQjCNGpvXJpA3Hx8294-a88LDIPkrMZ_w&amp;ust=137374832617925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www.iss-casis.org/" TargetMode="Externa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219200" y="2138942"/>
            <a:ext cx="6400800" cy="1752600"/>
          </a:xfrm>
        </p:spPr>
        <p:txBody>
          <a:bodyPr>
            <a:normAutofit/>
          </a:bodyPr>
          <a:lstStyle/>
          <a:p>
            <a:endParaRPr lang="en-US" sz="2000" i="1" spc="300" dirty="0" smtClean="0">
              <a:latin typeface="Arial Rounded MT Bold" pitchFamily="34" charset="0"/>
              <a:cs typeface="Avant Garde"/>
            </a:endParaRPr>
          </a:p>
          <a:p>
            <a:r>
              <a:rPr lang="en-US" sz="2000" i="1" spc="300" dirty="0" smtClean="0">
                <a:latin typeface="Arial Rounded MT Bold" pitchFamily="34" charset="0"/>
                <a:cs typeface="Avant Garde"/>
              </a:rPr>
              <a:t>Manager of the International Space Station U.S. National Laboratory</a:t>
            </a:r>
            <a:endParaRPr lang="en-US" sz="2000" i="1" spc="300" dirty="0">
              <a:latin typeface="Arial Rounded MT Bold" pitchFamily="34" charset="0"/>
              <a:cs typeface="Avant Garde"/>
            </a:endParaRPr>
          </a:p>
        </p:txBody>
      </p:sp>
      <p:sp>
        <p:nvSpPr>
          <p:cNvPr id="4" name="Title 3"/>
          <p:cNvSpPr>
            <a:spLocks noGrp="1"/>
          </p:cNvSpPr>
          <p:nvPr>
            <p:ph type="ctrTitle"/>
          </p:nvPr>
        </p:nvSpPr>
        <p:spPr>
          <a:xfrm>
            <a:off x="685800" y="1202317"/>
            <a:ext cx="7772400" cy="1470025"/>
          </a:xfrm>
        </p:spPr>
        <p:txBody>
          <a:bodyPr/>
          <a:lstStyle/>
          <a:p>
            <a:r>
              <a:rPr lang="en-US" dirty="0" smtClean="0"/>
              <a:t/>
            </a:r>
            <a:br>
              <a:rPr lang="en-US" dirty="0" smtClean="0"/>
            </a:br>
            <a:r>
              <a:rPr lang="en-US" sz="1600" b="1" cap="none" spc="300" dirty="0" smtClean="0">
                <a:solidFill>
                  <a:srgbClr val="FFFFFF"/>
                </a:solidFill>
                <a:effectLst>
                  <a:outerShdw blurRad="38100" dist="38100" dir="2700000" algn="tl">
                    <a:srgbClr val="000000">
                      <a:alpha val="43137"/>
                    </a:srgbClr>
                  </a:outerShdw>
                </a:effectLst>
                <a:cs typeface="Avant Garde"/>
              </a:rPr>
              <a:t>The </a:t>
            </a:r>
            <a:r>
              <a:rPr lang="en-US" sz="1600" b="1" cap="none" spc="300" dirty="0">
                <a:solidFill>
                  <a:srgbClr val="FFFFFF"/>
                </a:solidFill>
                <a:effectLst>
                  <a:outerShdw blurRad="38100" dist="38100" dir="2700000" algn="tl">
                    <a:srgbClr val="000000">
                      <a:alpha val="43137"/>
                    </a:srgbClr>
                  </a:outerShdw>
                </a:effectLst>
                <a:cs typeface="Avant Garde"/>
              </a:rPr>
              <a:t>Center for the Advancement of Science in Space</a:t>
            </a:r>
            <a:r>
              <a:rPr lang="en-US" sz="2800" b="1" cap="none" spc="300" dirty="0">
                <a:solidFill>
                  <a:srgbClr val="FFFFFF"/>
                </a:solidFill>
                <a:effectLst>
                  <a:outerShdw blurRad="38100" dist="38100" dir="2700000" algn="tl">
                    <a:srgbClr val="000000">
                      <a:alpha val="43137"/>
                    </a:srgbClr>
                  </a:outerShdw>
                </a:effectLst>
                <a:latin typeface="Avant Garde"/>
                <a:cs typeface="Avant Garde"/>
              </a:rPr>
              <a:t/>
            </a:r>
            <a:br>
              <a:rPr lang="en-US" sz="2800" b="1" cap="none" spc="300" dirty="0">
                <a:solidFill>
                  <a:srgbClr val="FFFFFF"/>
                </a:solidFill>
                <a:effectLst>
                  <a:outerShdw blurRad="38100" dist="38100" dir="2700000" algn="tl">
                    <a:srgbClr val="000000">
                      <a:alpha val="43137"/>
                    </a:srgbClr>
                  </a:outerShdw>
                </a:effectLst>
                <a:latin typeface="Avant Garde"/>
                <a:cs typeface="Avant Garde"/>
              </a:rPr>
            </a:br>
            <a:endParaRPr lang="en-US" cap="none" dirty="0"/>
          </a:p>
        </p:txBody>
      </p:sp>
      <p:pic>
        <p:nvPicPr>
          <p:cNvPr id="6" name="Picture 5" descr="logo.png"/>
          <p:cNvPicPr>
            <a:picLocks noChangeAspect="1"/>
          </p:cNvPicPr>
          <p:nvPr/>
        </p:nvPicPr>
        <p:blipFill rotWithShape="1">
          <a:blip r:embed="rId3" cstate="print">
            <a:extLst>
              <a:ext uri="{28A0092B-C50C-407E-A947-70E740481C1C}">
                <a14:useLocalDpi xmlns:a14="http://schemas.microsoft.com/office/drawing/2010/main" val="0"/>
              </a:ext>
            </a:extLst>
          </a:blip>
          <a:srcRect t="63758" r="4431"/>
          <a:stretch/>
        </p:blipFill>
        <p:spPr>
          <a:xfrm>
            <a:off x="2286000" y="762000"/>
            <a:ext cx="4547016" cy="897517"/>
          </a:xfrm>
          <a:prstGeom prst="rect">
            <a:avLst/>
          </a:prstGeom>
        </p:spPr>
      </p:pic>
      <p:pic>
        <p:nvPicPr>
          <p:cNvPr id="7" name="Picture 6" descr="horizon.png"/>
          <p:cNvPicPr>
            <a:picLocks noChangeAspect="1"/>
          </p:cNvPicPr>
          <p:nvPr/>
        </p:nvPicPr>
        <p:blipFill>
          <a:blip r:embed="rId4" cstate="print"/>
          <a:srcRect t="33333"/>
          <a:stretch>
            <a:fillRect/>
          </a:stretch>
        </p:blipFill>
        <p:spPr>
          <a:xfrm>
            <a:off x="0" y="1529342"/>
            <a:ext cx="9144000" cy="1143000"/>
          </a:xfrm>
          <a:prstGeom prst="rect">
            <a:avLst/>
          </a:prstGeom>
        </p:spPr>
      </p:pic>
      <p:sp>
        <p:nvSpPr>
          <p:cNvPr id="8" name="TextBox 7"/>
          <p:cNvSpPr txBox="1"/>
          <p:nvPr/>
        </p:nvSpPr>
        <p:spPr>
          <a:xfrm>
            <a:off x="477406" y="2362200"/>
            <a:ext cx="8154797" cy="1938992"/>
          </a:xfrm>
          <a:prstGeom prst="rect">
            <a:avLst/>
          </a:prstGeom>
          <a:noFill/>
        </p:spPr>
        <p:txBody>
          <a:bodyPr wrap="none" rtlCol="0">
            <a:spAutoFit/>
          </a:bodyPr>
          <a:lstStyle/>
          <a:p>
            <a:pPr algn="ctr"/>
            <a:endParaRPr lang="en-US" sz="4400" b="1" dirty="0" smtClean="0">
              <a:latin typeface="Avant Garde"/>
            </a:endParaRPr>
          </a:p>
          <a:p>
            <a:pPr algn="ctr"/>
            <a:endParaRPr lang="en-US" sz="4400" b="1" dirty="0">
              <a:latin typeface="Avant Garde"/>
            </a:endParaRPr>
          </a:p>
          <a:p>
            <a:pPr algn="ctr"/>
            <a:r>
              <a:rPr lang="en-US" sz="3200" b="1" dirty="0" smtClean="0">
                <a:latin typeface="Avant Garde"/>
              </a:rPr>
              <a:t>National </a:t>
            </a:r>
            <a:r>
              <a:rPr lang="en-US" sz="3200" b="1" dirty="0">
                <a:latin typeface="Avant Garde"/>
              </a:rPr>
              <a:t>Design Challenge Pilot Program</a:t>
            </a:r>
          </a:p>
        </p:txBody>
      </p:sp>
      <p:pic>
        <p:nvPicPr>
          <p:cNvPr id="11" name="Picture 2" descr="C:\Users\lcolville\Documents\NDC Pilot Project\Images\Spark Fun Log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228" y="5591757"/>
            <a:ext cx="2361576" cy="6429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lcolville\Box Sync\NDC Pilot Project Denver\Texas A&amp;M Logos\ESET Logo Maroon.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74202" y="4539291"/>
            <a:ext cx="4469626" cy="7201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542" y="4546397"/>
            <a:ext cx="3446916" cy="75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5463580"/>
            <a:ext cx="3081528" cy="771144"/>
          </a:xfrm>
          <a:prstGeom prst="rect">
            <a:avLst/>
          </a:prstGeom>
        </p:spPr>
      </p:pic>
    </p:spTree>
    <p:extLst>
      <p:ext uri="{BB962C8B-B14F-4D97-AF65-F5344CB8AC3E}">
        <p14:creationId xmlns:p14="http://schemas.microsoft.com/office/powerpoint/2010/main" val="271164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nasa.gov/images/content/429387main_s130e012141_hi.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429000"/>
            <a:ext cx="4729935" cy="1981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200" dirty="0" smtClean="0"/>
              <a:t>The research environment:</a:t>
            </a:r>
            <a:br>
              <a:rPr lang="en-US" sz="2200" dirty="0" smtClean="0"/>
            </a:br>
            <a:r>
              <a:rPr lang="en-US" sz="2200" dirty="0" smtClean="0">
                <a:solidFill>
                  <a:srgbClr val="FFC000"/>
                </a:solidFill>
              </a:rPr>
              <a:t>Low earth orbit</a:t>
            </a:r>
            <a:endParaRPr lang="en-US" sz="2200" i="1" dirty="0"/>
          </a:p>
        </p:txBody>
      </p:sp>
      <p:sp>
        <p:nvSpPr>
          <p:cNvPr id="3" name="Content Placeholder 2"/>
          <p:cNvSpPr>
            <a:spLocks noGrp="1"/>
          </p:cNvSpPr>
          <p:nvPr>
            <p:ph sz="quarter" idx="13"/>
          </p:nvPr>
        </p:nvSpPr>
        <p:spPr>
          <a:xfrm>
            <a:off x="457200" y="1066800"/>
            <a:ext cx="5029200" cy="2514600"/>
          </a:xfrm>
        </p:spPr>
        <p:txBody>
          <a:bodyPr>
            <a:noAutofit/>
          </a:bodyPr>
          <a:lstStyle/>
          <a:p>
            <a:pPr>
              <a:spcBef>
                <a:spcPts val="0"/>
              </a:spcBef>
              <a:spcAft>
                <a:spcPts val="0"/>
              </a:spcAft>
            </a:pPr>
            <a:r>
              <a:rPr lang="en-US" sz="2000" dirty="0" smtClean="0"/>
              <a:t>Orbital </a:t>
            </a:r>
            <a:r>
              <a:rPr lang="en-US" sz="2000" dirty="0"/>
              <a:t>path over 90% of Earth’s population </a:t>
            </a:r>
            <a:endParaRPr lang="en-US" sz="2000" dirty="0" smtClean="0"/>
          </a:p>
          <a:p>
            <a:pPr>
              <a:spcBef>
                <a:spcPts val="0"/>
              </a:spcBef>
              <a:spcAft>
                <a:spcPts val="0"/>
              </a:spcAft>
            </a:pPr>
            <a:endParaRPr lang="en-US" sz="2000" dirty="0"/>
          </a:p>
          <a:p>
            <a:pPr>
              <a:spcBef>
                <a:spcPts val="0"/>
              </a:spcBef>
              <a:spcAft>
                <a:spcPts val="0"/>
              </a:spcAft>
            </a:pPr>
            <a:r>
              <a:rPr lang="en-US" sz="2000" dirty="0" smtClean="0"/>
              <a:t>Altitude ~240 </a:t>
            </a:r>
            <a:r>
              <a:rPr lang="en-US" sz="2000" dirty="0"/>
              <a:t>mi (400 km) </a:t>
            </a:r>
            <a:endParaRPr lang="en-US" sz="2000" dirty="0" smtClean="0"/>
          </a:p>
          <a:p>
            <a:pPr>
              <a:spcBef>
                <a:spcPts val="0"/>
              </a:spcBef>
              <a:spcAft>
                <a:spcPts val="0"/>
              </a:spcAft>
            </a:pPr>
            <a:endParaRPr lang="en-US" sz="2000" dirty="0" smtClean="0"/>
          </a:p>
          <a:p>
            <a:pPr>
              <a:spcBef>
                <a:spcPts val="0"/>
              </a:spcBef>
              <a:spcAft>
                <a:spcPts val="0"/>
              </a:spcAft>
            </a:pPr>
            <a:r>
              <a:rPr lang="en-US" sz="2000" dirty="0"/>
              <a:t>Unique </a:t>
            </a:r>
            <a:r>
              <a:rPr lang="en-US" sz="2000" dirty="0" smtClean="0"/>
              <a:t>microgravity environment</a:t>
            </a:r>
          </a:p>
          <a:p>
            <a:pPr>
              <a:spcBef>
                <a:spcPts val="0"/>
              </a:spcBef>
              <a:spcAft>
                <a:spcPts val="0"/>
              </a:spcAft>
            </a:pPr>
            <a:endParaRPr lang="en-US" sz="2000" dirty="0"/>
          </a:p>
          <a:p>
            <a:pPr>
              <a:spcBef>
                <a:spcPts val="0"/>
              </a:spcBef>
              <a:spcAft>
                <a:spcPts val="0"/>
              </a:spcAft>
            </a:pPr>
            <a:r>
              <a:rPr lang="en-US" sz="2000" dirty="0" smtClean="0"/>
              <a:t>90 minute orbit traveling at 17,500 miles/hr.</a:t>
            </a:r>
          </a:p>
          <a:p>
            <a:pPr>
              <a:spcBef>
                <a:spcPts val="0"/>
              </a:spcBef>
              <a:spcAft>
                <a:spcPts val="0"/>
              </a:spcAft>
            </a:pPr>
            <a:endParaRPr lang="en-US" sz="2000" dirty="0"/>
          </a:p>
          <a:p>
            <a:pPr marL="0" indent="0">
              <a:spcBef>
                <a:spcPts val="0"/>
              </a:spcBef>
              <a:spcAft>
                <a:spcPts val="0"/>
              </a:spcAft>
              <a:buNone/>
            </a:pPr>
            <a:endParaRPr lang="en-US" sz="2000" dirty="0" smtClean="0"/>
          </a:p>
          <a:p>
            <a:pPr>
              <a:spcBef>
                <a:spcPts val="0"/>
              </a:spcBef>
              <a:spcAft>
                <a:spcPts val="0"/>
              </a:spcAft>
            </a:pPr>
            <a:endParaRPr lang="en-US" sz="2000" dirty="0"/>
          </a:p>
          <a:p>
            <a:pPr>
              <a:spcBef>
                <a:spcPts val="0"/>
              </a:spcBef>
              <a:spcAft>
                <a:spcPts val="0"/>
              </a:spcAft>
            </a:pPr>
            <a:endParaRPr lang="en-US" sz="2000" dirty="0" smtClean="0"/>
          </a:p>
          <a:p>
            <a:pPr marL="0" indent="0">
              <a:spcBef>
                <a:spcPts val="0"/>
              </a:spcBef>
              <a:spcAft>
                <a:spcPts val="0"/>
              </a:spcAft>
              <a:buNone/>
            </a:pPr>
            <a:endParaRPr lang="en-US" sz="2000" dirty="0" smtClean="0"/>
          </a:p>
        </p:txBody>
      </p:sp>
      <p:sp>
        <p:nvSpPr>
          <p:cNvPr id="6" name="TextBox 5"/>
          <p:cNvSpPr txBox="1"/>
          <p:nvPr/>
        </p:nvSpPr>
        <p:spPr>
          <a:xfrm>
            <a:off x="0" y="6550223"/>
            <a:ext cx="1800493" cy="307777"/>
          </a:xfrm>
          <a:prstGeom prst="rect">
            <a:avLst/>
          </a:prstGeom>
          <a:noFill/>
        </p:spPr>
        <p:txBody>
          <a:bodyPr wrap="none" rtlCol="0">
            <a:spAutoFit/>
          </a:bodyPr>
          <a:lstStyle/>
          <a:p>
            <a:r>
              <a:rPr lang="en-US" sz="1400" i="1" dirty="0" smtClean="0"/>
              <a:t>Image courtesy of NASA</a:t>
            </a:r>
            <a:endParaRPr lang="en-US" sz="1400" i="1" dirty="0"/>
          </a:p>
        </p:txBody>
      </p:sp>
      <p:sp>
        <p:nvSpPr>
          <p:cNvPr id="7" name="TextBox 6"/>
          <p:cNvSpPr txBox="1"/>
          <p:nvPr/>
        </p:nvSpPr>
        <p:spPr>
          <a:xfrm>
            <a:off x="1354440" y="6096000"/>
            <a:ext cx="6494159" cy="461665"/>
          </a:xfrm>
          <a:prstGeom prst="rect">
            <a:avLst/>
          </a:prstGeom>
          <a:noFill/>
        </p:spPr>
        <p:txBody>
          <a:bodyPr wrap="square" rtlCol="0">
            <a:spAutoFit/>
          </a:bodyPr>
          <a:lstStyle/>
          <a:p>
            <a:pPr algn="ctr"/>
            <a:r>
              <a:rPr lang="en-US" sz="2400" i="1" dirty="0" smtClean="0"/>
              <a:t>Spot the Station Website: http://spotthestation.nasa.gov</a:t>
            </a:r>
            <a:endParaRPr lang="en-US" sz="2400" i="1" dirty="0"/>
          </a:p>
        </p:txBody>
      </p:sp>
      <p:grpSp>
        <p:nvGrpSpPr>
          <p:cNvPr id="8" name="Group 7"/>
          <p:cNvGrpSpPr>
            <a:grpSpLocks noChangeAspect="1"/>
          </p:cNvGrpSpPr>
          <p:nvPr/>
        </p:nvGrpSpPr>
        <p:grpSpPr>
          <a:xfrm>
            <a:off x="5638800" y="1219200"/>
            <a:ext cx="3328252" cy="1905000"/>
            <a:chOff x="5558282" y="2220672"/>
            <a:chExt cx="3807514" cy="2144813"/>
          </a:xfrm>
        </p:grpSpPr>
        <p:pic>
          <p:nvPicPr>
            <p:cNvPr id="9"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185"/>
            <a:stretch/>
          </p:blipFill>
          <p:spPr bwMode="auto">
            <a:xfrm>
              <a:off x="5576214" y="2220672"/>
              <a:ext cx="3789582" cy="1766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558282" y="3987102"/>
              <a:ext cx="3576756" cy="378383"/>
            </a:xfrm>
            <a:prstGeom prst="rect">
              <a:avLst/>
            </a:prstGeom>
          </p:spPr>
          <p:txBody>
            <a:bodyPr wrap="square">
              <a:spAutoFit/>
            </a:bodyPr>
            <a:lstStyle/>
            <a:p>
              <a:r>
                <a:rPr lang="en-US" sz="1050" dirty="0">
                  <a:solidFill>
                    <a:srgbClr val="FFFFFF"/>
                  </a:solidFill>
                  <a:latin typeface="Avant Garde"/>
                </a:rPr>
                <a:t>Globally mapped ozone distributions </a:t>
              </a:r>
              <a:endParaRPr lang="en-US" sz="1050" dirty="0">
                <a:solidFill>
                  <a:srgbClr val="FFFFFF"/>
                </a:solidFill>
              </a:endParaRPr>
            </a:p>
          </p:txBody>
        </p:sp>
      </p:grpSp>
      <p:pic>
        <p:nvPicPr>
          <p:cNvPr id="11" name="Picture 10" descr="http://www.nasa.gov/mission_pages/station/research/experiments/HREP-HICO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201" y="3124201"/>
            <a:ext cx="3657598" cy="274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77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486400" cy="944562"/>
          </a:xfrm>
        </p:spPr>
        <p:txBody>
          <a:bodyPr>
            <a:normAutofit/>
          </a:bodyPr>
          <a:lstStyle/>
          <a:p>
            <a:r>
              <a:rPr lang="en-US" sz="2200" dirty="0" smtClean="0"/>
              <a:t>the ISS National Lab by sector</a:t>
            </a:r>
            <a:endParaRPr lang="en-US" sz="2200" dirty="0"/>
          </a:p>
        </p:txBody>
      </p:sp>
      <p:sp>
        <p:nvSpPr>
          <p:cNvPr id="3" name="Content Placeholder 2"/>
          <p:cNvSpPr>
            <a:spLocks noGrp="1"/>
          </p:cNvSpPr>
          <p:nvPr>
            <p:ph sz="quarter" idx="4294967295"/>
          </p:nvPr>
        </p:nvSpPr>
        <p:spPr>
          <a:xfrm>
            <a:off x="15193" y="1143000"/>
            <a:ext cx="4572000" cy="4267200"/>
          </a:xfrm>
          <a:prstGeom prst="rect">
            <a:avLst/>
          </a:prstGeom>
        </p:spPr>
        <p:txBody>
          <a:bodyPr>
            <a:noAutofit/>
          </a:bodyPr>
          <a:lstStyle/>
          <a:p>
            <a:r>
              <a:rPr lang="en-US" sz="1600" b="1" dirty="0" smtClean="0"/>
              <a:t>Life Science </a:t>
            </a:r>
          </a:p>
          <a:p>
            <a:pPr lvl="1">
              <a:spcBef>
                <a:spcPts val="0"/>
              </a:spcBef>
              <a:spcAft>
                <a:spcPts val="0"/>
              </a:spcAft>
            </a:pPr>
            <a:r>
              <a:rPr lang="en-US" sz="1400" dirty="0" smtClean="0"/>
              <a:t>Stem Cells, Regenerative Medicine</a:t>
            </a:r>
          </a:p>
          <a:p>
            <a:pPr lvl="1">
              <a:spcBef>
                <a:spcPts val="0"/>
              </a:spcBef>
              <a:spcAft>
                <a:spcPts val="0"/>
              </a:spcAft>
            </a:pPr>
            <a:r>
              <a:rPr lang="en-US" sz="1400" dirty="0" smtClean="0"/>
              <a:t>Cell Biology, Genomics</a:t>
            </a:r>
          </a:p>
          <a:p>
            <a:pPr lvl="1">
              <a:spcBef>
                <a:spcPts val="0"/>
              </a:spcBef>
              <a:spcAft>
                <a:spcPts val="0"/>
              </a:spcAft>
            </a:pPr>
            <a:r>
              <a:rPr lang="en-US" sz="1400" dirty="0" smtClean="0"/>
              <a:t>Protein Crystallization</a:t>
            </a:r>
          </a:p>
          <a:p>
            <a:pPr lvl="1">
              <a:spcBef>
                <a:spcPts val="0"/>
              </a:spcBef>
              <a:spcAft>
                <a:spcPts val="0"/>
              </a:spcAft>
            </a:pPr>
            <a:r>
              <a:rPr lang="en-US" sz="1400" dirty="0" smtClean="0"/>
              <a:t>Aging, Osteoporosis, Muscle Wasting</a:t>
            </a:r>
          </a:p>
          <a:p>
            <a:pPr lvl="1">
              <a:spcBef>
                <a:spcPts val="0"/>
              </a:spcBef>
              <a:spcAft>
                <a:spcPts val="0"/>
              </a:spcAft>
            </a:pPr>
            <a:r>
              <a:rPr lang="en-US" sz="1400" dirty="0" smtClean="0"/>
              <a:t>Immune Response,  Virulence</a:t>
            </a:r>
          </a:p>
          <a:p>
            <a:pPr lvl="1">
              <a:spcBef>
                <a:spcPts val="0"/>
              </a:spcBef>
              <a:spcAft>
                <a:spcPts val="0"/>
              </a:spcAft>
            </a:pPr>
            <a:endParaRPr lang="en-US" sz="1400" dirty="0"/>
          </a:p>
          <a:p>
            <a:r>
              <a:rPr lang="en-US" sz="1600" b="1" dirty="0" err="1" smtClean="0"/>
              <a:t>Cleantech</a:t>
            </a:r>
            <a:endParaRPr lang="en-US" sz="1600" b="1" dirty="0" smtClean="0"/>
          </a:p>
          <a:p>
            <a:pPr lvl="1">
              <a:spcBef>
                <a:spcPts val="0"/>
              </a:spcBef>
              <a:spcAft>
                <a:spcPts val="0"/>
              </a:spcAft>
            </a:pPr>
            <a:r>
              <a:rPr lang="en-US" sz="1400" dirty="0" smtClean="0"/>
              <a:t>Remote Sensing</a:t>
            </a:r>
          </a:p>
          <a:p>
            <a:pPr lvl="1">
              <a:spcBef>
                <a:spcPts val="0"/>
              </a:spcBef>
              <a:spcAft>
                <a:spcPts val="0"/>
              </a:spcAft>
            </a:pPr>
            <a:r>
              <a:rPr lang="en-US" sz="1400" dirty="0" smtClean="0"/>
              <a:t>Biofuels</a:t>
            </a:r>
          </a:p>
          <a:p>
            <a:pPr lvl="1">
              <a:spcBef>
                <a:spcPts val="0"/>
              </a:spcBef>
              <a:spcAft>
                <a:spcPts val="0"/>
              </a:spcAft>
            </a:pPr>
            <a:r>
              <a:rPr lang="en-US" sz="1400" dirty="0" smtClean="0"/>
              <a:t>Combustion</a:t>
            </a:r>
          </a:p>
          <a:p>
            <a:pPr lvl="1">
              <a:spcBef>
                <a:spcPts val="0"/>
              </a:spcBef>
              <a:spcAft>
                <a:spcPts val="0"/>
              </a:spcAft>
            </a:pPr>
            <a:r>
              <a:rPr lang="en-US" sz="1400" dirty="0" smtClean="0"/>
              <a:t>Materials</a:t>
            </a:r>
          </a:p>
          <a:p>
            <a:pPr lvl="1">
              <a:spcBef>
                <a:spcPts val="0"/>
              </a:spcBef>
              <a:spcAft>
                <a:spcPts val="0"/>
              </a:spcAft>
            </a:pPr>
            <a:endParaRPr lang="en-US" sz="1400" dirty="0" smtClean="0"/>
          </a:p>
          <a:p>
            <a:r>
              <a:rPr lang="en-US" sz="1600" b="1" dirty="0"/>
              <a:t>Materials</a:t>
            </a:r>
          </a:p>
          <a:p>
            <a:pPr lvl="1">
              <a:spcBef>
                <a:spcPts val="0"/>
              </a:spcBef>
              <a:spcAft>
                <a:spcPts val="0"/>
              </a:spcAft>
            </a:pPr>
            <a:r>
              <a:rPr lang="en-US" sz="1400" dirty="0"/>
              <a:t>Microgravity enabled materials</a:t>
            </a:r>
          </a:p>
          <a:p>
            <a:pPr lvl="1">
              <a:spcBef>
                <a:spcPts val="0"/>
              </a:spcBef>
              <a:spcAft>
                <a:spcPts val="0"/>
              </a:spcAft>
            </a:pPr>
            <a:r>
              <a:rPr lang="en-US" sz="1400" dirty="0"/>
              <a:t>Combustion</a:t>
            </a:r>
          </a:p>
          <a:p>
            <a:pPr lvl="1">
              <a:spcBef>
                <a:spcPts val="0"/>
              </a:spcBef>
              <a:spcAft>
                <a:spcPts val="0"/>
              </a:spcAft>
            </a:pPr>
            <a:r>
              <a:rPr lang="en-US" sz="1400" dirty="0" smtClean="0"/>
              <a:t>Remote Sensing</a:t>
            </a:r>
          </a:p>
          <a:p>
            <a:pPr lvl="1">
              <a:spcBef>
                <a:spcPts val="0"/>
              </a:spcBef>
            </a:pPr>
            <a:endParaRPr lang="en-US" sz="1400" dirty="0" smtClean="0"/>
          </a:p>
          <a:p>
            <a:pPr lvl="1">
              <a:spcBef>
                <a:spcPts val="0"/>
              </a:spcBef>
            </a:pPr>
            <a:endParaRPr lang="en-US" sz="1400" dirty="0" smtClean="0"/>
          </a:p>
          <a:p>
            <a:pPr lvl="1"/>
            <a:endParaRPr lang="en-US" sz="1400" dirty="0"/>
          </a:p>
        </p:txBody>
      </p:sp>
      <p:sp>
        <p:nvSpPr>
          <p:cNvPr id="4" name="Content Placeholder 2"/>
          <p:cNvSpPr txBox="1">
            <a:spLocks/>
          </p:cNvSpPr>
          <p:nvPr/>
        </p:nvSpPr>
        <p:spPr>
          <a:xfrm>
            <a:off x="4114800" y="838200"/>
            <a:ext cx="4800600" cy="4191000"/>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Tx/>
              <a:buBlip>
                <a:blip r:embed="rId2"/>
              </a:buBlip>
              <a:defRPr sz="1700" kern="1200" spc="30" baseline="0">
                <a:solidFill>
                  <a:schemeClr val="tx1"/>
                </a:solidFill>
                <a:latin typeface="Avant Garde"/>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2pPr>
            <a:lvl3pPr marL="11430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endParaRPr lang="en-US" sz="1400" dirty="0" smtClean="0"/>
          </a:p>
          <a:p>
            <a:pPr defTabSz="457200">
              <a:buFont typeface="Arial"/>
            </a:pPr>
            <a:r>
              <a:rPr lang="en-US" sz="1600" b="1" dirty="0"/>
              <a:t>InfoTech</a:t>
            </a:r>
          </a:p>
          <a:p>
            <a:pPr lvl="1">
              <a:spcBef>
                <a:spcPts val="0"/>
              </a:spcBef>
              <a:spcAft>
                <a:spcPts val="0"/>
              </a:spcAft>
            </a:pPr>
            <a:r>
              <a:rPr lang="en-US" sz="1400" dirty="0"/>
              <a:t>Optical Fibers</a:t>
            </a:r>
          </a:p>
          <a:p>
            <a:pPr lvl="1">
              <a:spcBef>
                <a:spcPts val="0"/>
              </a:spcBef>
              <a:spcAft>
                <a:spcPts val="0"/>
              </a:spcAft>
            </a:pPr>
            <a:r>
              <a:rPr lang="en-US" sz="1400" dirty="0"/>
              <a:t>Semiconductors</a:t>
            </a:r>
          </a:p>
          <a:p>
            <a:pPr lvl="1">
              <a:spcBef>
                <a:spcPts val="0"/>
              </a:spcBef>
              <a:spcAft>
                <a:spcPts val="0"/>
              </a:spcAft>
            </a:pPr>
            <a:r>
              <a:rPr lang="en-US" sz="1400" dirty="0"/>
              <a:t>Crystalline Materials</a:t>
            </a:r>
          </a:p>
          <a:p>
            <a:pPr lvl="1">
              <a:spcBef>
                <a:spcPts val="0"/>
              </a:spcBef>
              <a:spcAft>
                <a:spcPts val="0"/>
              </a:spcAft>
            </a:pPr>
            <a:r>
              <a:rPr lang="en-US" sz="1400" dirty="0"/>
              <a:t>Amorphous Materials</a:t>
            </a:r>
          </a:p>
          <a:p>
            <a:pPr lvl="1">
              <a:spcBef>
                <a:spcPts val="0"/>
              </a:spcBef>
              <a:spcAft>
                <a:spcPts val="0"/>
              </a:spcAft>
            </a:pPr>
            <a:r>
              <a:rPr lang="en-US" sz="1400" dirty="0"/>
              <a:t>Metallic </a:t>
            </a:r>
            <a:r>
              <a:rPr lang="en-US" sz="1400" dirty="0" smtClean="0"/>
              <a:t>glasses</a:t>
            </a:r>
          </a:p>
          <a:p>
            <a:pPr lvl="1">
              <a:spcBef>
                <a:spcPts val="0"/>
              </a:spcBef>
              <a:spcAft>
                <a:spcPts val="0"/>
              </a:spcAft>
            </a:pPr>
            <a:endParaRPr lang="en-US" sz="1400" dirty="0">
              <a:latin typeface="+mn-lt"/>
            </a:endParaRPr>
          </a:p>
          <a:p>
            <a:r>
              <a:rPr lang="en-US" sz="1600" b="1" dirty="0"/>
              <a:t>Energy/Chemical</a:t>
            </a:r>
          </a:p>
          <a:p>
            <a:pPr lvl="1">
              <a:spcBef>
                <a:spcPts val="0"/>
              </a:spcBef>
              <a:spcAft>
                <a:spcPts val="0"/>
              </a:spcAft>
            </a:pPr>
            <a:r>
              <a:rPr lang="en-US" sz="1400" dirty="0"/>
              <a:t>Microgravity-enabled materials and Chemistry</a:t>
            </a:r>
          </a:p>
          <a:p>
            <a:pPr lvl="1">
              <a:spcBef>
                <a:spcPts val="0"/>
              </a:spcBef>
              <a:spcAft>
                <a:spcPts val="0"/>
              </a:spcAft>
            </a:pPr>
            <a:r>
              <a:rPr lang="en-US" sz="1400" dirty="0"/>
              <a:t>Clean Energy</a:t>
            </a:r>
          </a:p>
          <a:p>
            <a:pPr lvl="1">
              <a:spcBef>
                <a:spcPts val="0"/>
              </a:spcBef>
              <a:spcAft>
                <a:spcPts val="0"/>
              </a:spcAft>
            </a:pPr>
            <a:r>
              <a:rPr lang="en-US" sz="1400" dirty="0"/>
              <a:t>Technology </a:t>
            </a:r>
            <a:r>
              <a:rPr lang="en-US" sz="1400" dirty="0" smtClean="0"/>
              <a:t>Maturation</a:t>
            </a:r>
          </a:p>
          <a:p>
            <a:pPr lvl="1">
              <a:spcBef>
                <a:spcPts val="0"/>
              </a:spcBef>
              <a:spcAft>
                <a:spcPts val="0"/>
              </a:spcAft>
            </a:pPr>
            <a:endParaRPr lang="en-US" sz="1400" dirty="0">
              <a:latin typeface="+mn-lt"/>
            </a:endParaRPr>
          </a:p>
          <a:p>
            <a:pPr>
              <a:buFont typeface="Arial"/>
            </a:pPr>
            <a:r>
              <a:rPr lang="en-US" sz="1600" b="1" dirty="0"/>
              <a:t>Aerospace</a:t>
            </a:r>
          </a:p>
          <a:p>
            <a:pPr lvl="1">
              <a:spcBef>
                <a:spcPts val="0"/>
              </a:spcBef>
              <a:spcAft>
                <a:spcPts val="0"/>
              </a:spcAft>
            </a:pPr>
            <a:r>
              <a:rPr lang="en-US" sz="1400" dirty="0"/>
              <a:t>Technology Maturation</a:t>
            </a:r>
          </a:p>
          <a:p>
            <a:pPr lvl="1">
              <a:spcBef>
                <a:spcPts val="0"/>
              </a:spcBef>
              <a:spcAft>
                <a:spcPts val="0"/>
              </a:spcAft>
            </a:pPr>
            <a:r>
              <a:rPr lang="en-US" sz="1400" dirty="0"/>
              <a:t>Technology Development</a:t>
            </a:r>
          </a:p>
          <a:p>
            <a:pPr lvl="1">
              <a:spcBef>
                <a:spcPts val="0"/>
              </a:spcBef>
              <a:spcAft>
                <a:spcPts val="0"/>
              </a:spcAft>
            </a:pPr>
            <a:r>
              <a:rPr lang="en-US" sz="1400" dirty="0"/>
              <a:t>Test Bed Services</a:t>
            </a:r>
          </a:p>
          <a:p>
            <a:pPr lvl="1">
              <a:spcBef>
                <a:spcPts val="0"/>
              </a:spcBef>
              <a:spcAft>
                <a:spcPts val="0"/>
              </a:spcAft>
            </a:pPr>
            <a:r>
              <a:rPr lang="en-US" sz="1400" dirty="0"/>
              <a:t>Advanced Manufacturing and Materials</a:t>
            </a:r>
          </a:p>
          <a:p>
            <a:pPr lvl="1">
              <a:spcBef>
                <a:spcPts val="0"/>
              </a:spcBef>
              <a:spcAft>
                <a:spcPts val="0"/>
              </a:spcAft>
            </a:pPr>
            <a:r>
              <a:rPr lang="en-US" sz="1400" dirty="0"/>
              <a:t>Remote Sensing and E/O</a:t>
            </a:r>
          </a:p>
          <a:p>
            <a:pPr lvl="1" defTabSz="457200">
              <a:spcBef>
                <a:spcPts val="0"/>
              </a:spcBef>
              <a:spcAft>
                <a:spcPts val="0"/>
              </a:spcAft>
              <a:buFont typeface="Lucida Grande"/>
              <a:buChar char="-"/>
            </a:pPr>
            <a:endParaRPr lang="en-US" sz="1400" dirty="0">
              <a:latin typeface="+mn-lt"/>
            </a:endParaRPr>
          </a:p>
          <a:p>
            <a:pPr lvl="1">
              <a:spcBef>
                <a:spcPts val="0"/>
              </a:spcBef>
            </a:pPr>
            <a:endParaRPr lang="en-US" sz="1200" dirty="0"/>
          </a:p>
          <a:p>
            <a:pPr lvl="1">
              <a:spcBef>
                <a:spcPts val="0"/>
              </a:spcBef>
            </a:pPr>
            <a:endParaRPr lang="en-US" sz="1200" dirty="0" smtClean="0"/>
          </a:p>
          <a:p>
            <a:pPr lvl="1"/>
            <a:endParaRPr lang="en-US" sz="1400" dirty="0"/>
          </a:p>
        </p:txBody>
      </p:sp>
    </p:spTree>
    <p:extLst>
      <p:ext uri="{BB962C8B-B14F-4D97-AF65-F5344CB8AC3E}">
        <p14:creationId xmlns:p14="http://schemas.microsoft.com/office/powerpoint/2010/main" val="2036614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CASIS Projects on station</a:t>
            </a:r>
            <a:endParaRPr lang="en-US" sz="2200" dirty="0"/>
          </a:p>
        </p:txBody>
      </p:sp>
      <p:sp>
        <p:nvSpPr>
          <p:cNvPr id="5" name="Content Placeholder 2"/>
          <p:cNvSpPr>
            <a:spLocks noGrp="1"/>
          </p:cNvSpPr>
          <p:nvPr>
            <p:ph idx="4294967295"/>
          </p:nvPr>
        </p:nvSpPr>
        <p:spPr>
          <a:xfrm>
            <a:off x="304800" y="1219200"/>
            <a:ext cx="8450740" cy="4343400"/>
          </a:xfrm>
          <a:prstGeom prst="rect">
            <a:avLst/>
          </a:prstGeom>
        </p:spPr>
        <p:txBody>
          <a:bodyPr>
            <a:noAutofit/>
          </a:bodyPr>
          <a:lstStyle/>
          <a:p>
            <a:r>
              <a:rPr lang="en-US" sz="2000" dirty="0"/>
              <a:t>Payloads recently delivered to ISS</a:t>
            </a:r>
          </a:p>
          <a:p>
            <a:pPr lvl="1"/>
            <a:r>
              <a:rPr lang="en-US" sz="2000" dirty="0" smtClean="0">
                <a:solidFill>
                  <a:srgbClr val="FFFF00"/>
                </a:solidFill>
              </a:rPr>
              <a:t>Procter </a:t>
            </a:r>
            <a:r>
              <a:rPr lang="en-US" sz="2000" dirty="0">
                <a:solidFill>
                  <a:srgbClr val="FFFF00"/>
                </a:solidFill>
              </a:rPr>
              <a:t>&amp; Gamble</a:t>
            </a:r>
            <a:r>
              <a:rPr lang="en-US" sz="2000" dirty="0"/>
              <a:t>: Colloid research</a:t>
            </a:r>
          </a:p>
          <a:p>
            <a:pPr lvl="1"/>
            <a:r>
              <a:rPr lang="en-US" sz="2000" dirty="0" err="1" smtClean="0">
                <a:solidFill>
                  <a:srgbClr val="FFFF00"/>
                </a:solidFill>
              </a:rPr>
              <a:t>UColorado</a:t>
            </a:r>
            <a:r>
              <a:rPr lang="en-US" sz="2000" dirty="0" smtClean="0">
                <a:solidFill>
                  <a:srgbClr val="FFFF00"/>
                </a:solidFill>
              </a:rPr>
              <a:t>-Boulder</a:t>
            </a:r>
            <a:r>
              <a:rPr lang="en-US" sz="2000" dirty="0" smtClean="0"/>
              <a:t>: Antibiotic resistance</a:t>
            </a:r>
            <a:endParaRPr lang="en-US" sz="2000" dirty="0"/>
          </a:p>
          <a:p>
            <a:pPr lvl="1"/>
            <a:r>
              <a:rPr lang="en-US" sz="2000" dirty="0">
                <a:solidFill>
                  <a:srgbClr val="FFFF00"/>
                </a:solidFill>
              </a:rPr>
              <a:t>NanoRacks</a:t>
            </a:r>
            <a:r>
              <a:rPr lang="en-US" sz="2000" dirty="0"/>
              <a:t>: </a:t>
            </a:r>
            <a:r>
              <a:rPr lang="en-US" sz="2000" dirty="0" err="1"/>
              <a:t>CubeSat</a:t>
            </a:r>
            <a:r>
              <a:rPr lang="en-US" sz="2000" dirty="0"/>
              <a:t> </a:t>
            </a:r>
            <a:r>
              <a:rPr lang="en-US" sz="2000" dirty="0" err="1"/>
              <a:t>Deployer</a:t>
            </a:r>
            <a:endParaRPr lang="en-US" sz="2000" dirty="0"/>
          </a:p>
          <a:p>
            <a:pPr lvl="1"/>
            <a:r>
              <a:rPr lang="en-US" sz="2000" dirty="0"/>
              <a:t>Education Projects:</a:t>
            </a:r>
          </a:p>
          <a:p>
            <a:pPr lvl="2"/>
            <a:r>
              <a:rPr lang="en-US" sz="2000" dirty="0">
                <a:solidFill>
                  <a:srgbClr val="FFFF00"/>
                </a:solidFill>
              </a:rPr>
              <a:t>T2 Education</a:t>
            </a:r>
            <a:r>
              <a:rPr lang="en-US" sz="2000" dirty="0"/>
              <a:t>: Story Time From Space </a:t>
            </a:r>
          </a:p>
          <a:p>
            <a:pPr lvl="2"/>
            <a:r>
              <a:rPr lang="en-US" sz="2000" dirty="0">
                <a:solidFill>
                  <a:srgbClr val="FFFF00"/>
                </a:solidFill>
              </a:rPr>
              <a:t>Stanford</a:t>
            </a:r>
            <a:r>
              <a:rPr lang="en-US" sz="2000" dirty="0"/>
              <a:t>: Ants in Space</a:t>
            </a:r>
          </a:p>
          <a:p>
            <a:pPr lvl="1"/>
            <a:r>
              <a:rPr lang="en-US" sz="2000" dirty="0" smtClean="0">
                <a:solidFill>
                  <a:srgbClr val="FFFF00"/>
                </a:solidFill>
              </a:rPr>
              <a:t>NIH</a:t>
            </a:r>
            <a:r>
              <a:rPr lang="en-US" sz="2000" dirty="0" smtClean="0"/>
              <a:t>: T</a:t>
            </a:r>
            <a:r>
              <a:rPr lang="en-US" sz="2000" dirty="0"/>
              <a:t>-Cell activation in aging </a:t>
            </a:r>
            <a:endParaRPr lang="en-US" sz="2000" dirty="0" smtClean="0"/>
          </a:p>
          <a:p>
            <a:pPr lvl="1"/>
            <a:r>
              <a:rPr lang="en-US" sz="2000" dirty="0" err="1" smtClean="0">
                <a:solidFill>
                  <a:srgbClr val="FFFF00"/>
                </a:solidFill>
              </a:rPr>
              <a:t>UFlorida</a:t>
            </a:r>
            <a:r>
              <a:rPr lang="en-US" sz="2000" dirty="0" smtClean="0"/>
              <a:t>: Plant </a:t>
            </a:r>
            <a:r>
              <a:rPr lang="en-US" sz="2000" dirty="0"/>
              <a:t>growth and development </a:t>
            </a:r>
            <a:endParaRPr lang="en-US" sz="2000" dirty="0" smtClean="0"/>
          </a:p>
          <a:p>
            <a:pPr lvl="1"/>
            <a:r>
              <a:rPr lang="en-US" sz="2000" dirty="0">
                <a:solidFill>
                  <a:srgbClr val="FFFF00"/>
                </a:solidFill>
              </a:rPr>
              <a:t>Merck, </a:t>
            </a:r>
            <a:r>
              <a:rPr lang="en-US" sz="2000" dirty="0" err="1" smtClean="0">
                <a:solidFill>
                  <a:srgbClr val="FFFF00"/>
                </a:solidFill>
              </a:rPr>
              <a:t>iXpressGenes</a:t>
            </a:r>
            <a:r>
              <a:rPr lang="en-US" sz="2000" dirty="0" smtClean="0">
                <a:solidFill>
                  <a:srgbClr val="FFFF00"/>
                </a:solidFill>
              </a:rPr>
              <a:t>,</a:t>
            </a:r>
            <a:r>
              <a:rPr lang="en-US" sz="2000" dirty="0" smtClean="0"/>
              <a:t> and others: Protein </a:t>
            </a:r>
            <a:r>
              <a:rPr lang="en-US" sz="2000" dirty="0"/>
              <a:t>crystal </a:t>
            </a:r>
            <a:r>
              <a:rPr lang="en-US" sz="2000" dirty="0" smtClean="0"/>
              <a:t>growth</a:t>
            </a:r>
            <a:endParaRPr lang="en-US" sz="2000" dirty="0"/>
          </a:p>
        </p:txBody>
      </p:sp>
    </p:spTree>
    <p:extLst>
      <p:ext uri="{BB962C8B-B14F-4D97-AF65-F5344CB8AC3E}">
        <p14:creationId xmlns:p14="http://schemas.microsoft.com/office/powerpoint/2010/main" val="2242256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Planned for flight this year</a:t>
            </a:r>
            <a:endParaRPr lang="en-US" sz="2200" dirty="0"/>
          </a:p>
        </p:txBody>
      </p:sp>
      <p:sp>
        <p:nvSpPr>
          <p:cNvPr id="3" name="Content Placeholder 2"/>
          <p:cNvSpPr>
            <a:spLocks noGrp="1"/>
          </p:cNvSpPr>
          <p:nvPr>
            <p:ph sz="quarter" idx="13"/>
          </p:nvPr>
        </p:nvSpPr>
        <p:spPr>
          <a:xfrm>
            <a:off x="304800" y="1143000"/>
            <a:ext cx="8839200" cy="4800600"/>
          </a:xfrm>
        </p:spPr>
        <p:txBody>
          <a:bodyPr>
            <a:normAutofit/>
          </a:bodyPr>
          <a:lstStyle/>
          <a:p>
            <a:r>
              <a:rPr lang="en-US" sz="2000" dirty="0"/>
              <a:t>Projects planned for delivery in the coming year</a:t>
            </a:r>
            <a:r>
              <a:rPr lang="en-US" sz="2000" dirty="0" smtClean="0"/>
              <a:t>:</a:t>
            </a:r>
            <a:endParaRPr lang="en-US" sz="2000" dirty="0"/>
          </a:p>
          <a:p>
            <a:pPr lvl="1"/>
            <a:r>
              <a:rPr lang="en-US" sz="2000" dirty="0"/>
              <a:t>Anti-cancer drug evaluation (</a:t>
            </a:r>
            <a:r>
              <a:rPr lang="en-US" sz="2000" dirty="0">
                <a:solidFill>
                  <a:srgbClr val="FFFF00"/>
                </a:solidFill>
              </a:rPr>
              <a:t>VA</a:t>
            </a:r>
            <a:r>
              <a:rPr lang="en-US" sz="2000" dirty="0" smtClean="0"/>
              <a:t>)</a:t>
            </a:r>
          </a:p>
          <a:p>
            <a:pPr lvl="1"/>
            <a:r>
              <a:rPr lang="en-US" sz="2000" dirty="0" smtClean="0"/>
              <a:t>Muscle atrophy in mice (</a:t>
            </a:r>
            <a:r>
              <a:rPr lang="en-US" sz="2000" dirty="0" smtClean="0">
                <a:solidFill>
                  <a:srgbClr val="FFFF00"/>
                </a:solidFill>
              </a:rPr>
              <a:t>Novartis</a:t>
            </a:r>
            <a:r>
              <a:rPr lang="en-US" sz="2000" dirty="0" smtClean="0"/>
              <a:t>) and immunology (</a:t>
            </a:r>
            <a:r>
              <a:rPr lang="en-US" sz="2000" dirty="0" err="1" smtClean="0">
                <a:solidFill>
                  <a:srgbClr val="FFFF00"/>
                </a:solidFill>
              </a:rPr>
              <a:t>DoD</a:t>
            </a:r>
            <a:r>
              <a:rPr lang="en-US" sz="2000" dirty="0" smtClean="0"/>
              <a:t>)</a:t>
            </a:r>
          </a:p>
          <a:p>
            <a:pPr lvl="1"/>
            <a:r>
              <a:rPr lang="en-US" sz="2000" dirty="0" err="1" smtClean="0"/>
              <a:t>Gumstix</a:t>
            </a:r>
            <a:r>
              <a:rPr lang="en-US" sz="2000" dirty="0" smtClean="0"/>
              <a:t>™ fault-tolerant computers (</a:t>
            </a:r>
            <a:r>
              <a:rPr lang="en-US" sz="2000" dirty="0" smtClean="0">
                <a:solidFill>
                  <a:srgbClr val="FFFF00"/>
                </a:solidFill>
              </a:rPr>
              <a:t>Advanced Materials LLC</a:t>
            </a:r>
            <a:r>
              <a:rPr lang="en-US" sz="2000" dirty="0" smtClean="0"/>
              <a:t>)</a:t>
            </a:r>
          </a:p>
          <a:p>
            <a:pPr lvl="1"/>
            <a:r>
              <a:rPr lang="en-US" sz="2000" smtClean="0"/>
              <a:t>Carbon nanotube </a:t>
            </a:r>
            <a:r>
              <a:rPr lang="en-US" sz="2000" dirty="0" smtClean="0"/>
              <a:t>photovoltaic cells (</a:t>
            </a:r>
            <a:r>
              <a:rPr lang="en-US" sz="2000" dirty="0" smtClean="0">
                <a:solidFill>
                  <a:srgbClr val="FFFF00"/>
                </a:solidFill>
              </a:rPr>
              <a:t>Georgia Tech</a:t>
            </a:r>
            <a:r>
              <a:rPr lang="en-US" sz="2000" dirty="0" smtClean="0"/>
              <a:t>)</a:t>
            </a:r>
          </a:p>
          <a:p>
            <a:pPr lvl="1"/>
            <a:r>
              <a:rPr lang="en-US" sz="2000" dirty="0" smtClean="0"/>
              <a:t>Materials science for sporting equipment (</a:t>
            </a:r>
            <a:r>
              <a:rPr lang="en-US" sz="2000" dirty="0" smtClean="0">
                <a:solidFill>
                  <a:srgbClr val="FFFF00"/>
                </a:solidFill>
              </a:rPr>
              <a:t>Cobra Puma Golf</a:t>
            </a:r>
            <a:r>
              <a:rPr lang="en-US" sz="2000" dirty="0" smtClean="0"/>
              <a:t>)</a:t>
            </a:r>
          </a:p>
          <a:p>
            <a:pPr lvl="1"/>
            <a:r>
              <a:rPr lang="en-US" sz="2000" dirty="0" smtClean="0"/>
              <a:t>Protein crystal </a:t>
            </a:r>
            <a:r>
              <a:rPr lang="en-US" sz="2000" dirty="0"/>
              <a:t>g</a:t>
            </a:r>
            <a:r>
              <a:rPr lang="en-US" sz="2000" dirty="0" smtClean="0"/>
              <a:t>rowth (including the </a:t>
            </a:r>
            <a:r>
              <a:rPr lang="en-US" sz="2000" dirty="0" smtClean="0">
                <a:solidFill>
                  <a:srgbClr val="FFFF00"/>
                </a:solidFill>
              </a:rPr>
              <a:t>Broad Institute</a:t>
            </a:r>
            <a:r>
              <a:rPr lang="en-US" sz="2000" dirty="0" smtClean="0"/>
              <a:t>)</a:t>
            </a:r>
          </a:p>
          <a:p>
            <a:pPr lvl="1"/>
            <a:r>
              <a:rPr lang="en-US" sz="2000" dirty="0" smtClean="0"/>
              <a:t>Wound healing/regeneration in planarians (</a:t>
            </a:r>
            <a:r>
              <a:rPr lang="en-US" sz="2000" dirty="0" smtClean="0">
                <a:solidFill>
                  <a:srgbClr val="FFFF00"/>
                </a:solidFill>
              </a:rPr>
              <a:t>Kentucky Space</a:t>
            </a:r>
            <a:r>
              <a:rPr lang="en-US" sz="2000" dirty="0" smtClean="0"/>
              <a:t>)</a:t>
            </a:r>
            <a:endParaRPr lang="en-US" sz="2000" dirty="0"/>
          </a:p>
          <a:p>
            <a:pPr lvl="1"/>
            <a:r>
              <a:rPr lang="en-US" sz="2000" dirty="0" smtClean="0"/>
              <a:t>And others…</a:t>
            </a:r>
            <a:endParaRPr lang="en-US" sz="2000" dirty="0"/>
          </a:p>
        </p:txBody>
      </p:sp>
    </p:spTree>
    <p:extLst>
      <p:ext uri="{BB962C8B-B14F-4D97-AF65-F5344CB8AC3E}">
        <p14:creationId xmlns:p14="http://schemas.microsoft.com/office/powerpoint/2010/main" val="6446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up)">
                                      <p:cBhvr>
                                        <p:cTn id="10" dur="500"/>
                                        <p:tgtEl>
                                          <p:spTgt spid="3">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up)">
                                      <p:cBhvr>
                                        <p:cTn id="13" dur="500"/>
                                        <p:tgtEl>
                                          <p:spTgt spid="3">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up)">
                                      <p:cBhvr>
                                        <p:cTn id="16" dur="500"/>
                                        <p:tgtEl>
                                          <p:spTgt spid="3">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500"/>
                                        <p:tgtEl>
                                          <p:spTgt spid="3">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up)">
                                      <p:cBhvr>
                                        <p:cTn id="25" dur="500"/>
                                        <p:tgtEl>
                                          <p:spTgt spid="3">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up)">
                                      <p:cBhvr>
                                        <p:cTn id="28" dur="500"/>
                                        <p:tgtEl>
                                          <p:spTgt spid="3">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up)">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NDC Houston Experiments</a:t>
            </a:r>
            <a:endParaRPr lang="en-US" sz="2200" dirty="0"/>
          </a:p>
        </p:txBody>
      </p:sp>
      <p:sp>
        <p:nvSpPr>
          <p:cNvPr id="3" name="Content Placeholder 2"/>
          <p:cNvSpPr>
            <a:spLocks noGrp="1"/>
          </p:cNvSpPr>
          <p:nvPr>
            <p:ph sz="quarter" idx="13"/>
          </p:nvPr>
        </p:nvSpPr>
        <p:spPr>
          <a:xfrm>
            <a:off x="457200" y="914400"/>
            <a:ext cx="8001000" cy="5029200"/>
          </a:xfrm>
        </p:spPr>
        <p:txBody>
          <a:bodyPr>
            <a:normAutofit/>
          </a:bodyPr>
          <a:lstStyle/>
          <a:p>
            <a:endParaRPr lang="en-US" sz="800" dirty="0" smtClean="0"/>
          </a:p>
          <a:p>
            <a:r>
              <a:rPr lang="en-US" sz="2000" i="1" dirty="0" smtClean="0"/>
              <a:t>The Effects of Different Wavelengths of Light on Algae Oxygen Production in Microgravity, </a:t>
            </a:r>
            <a:r>
              <a:rPr lang="en-US" sz="1600" dirty="0" smtClean="0">
                <a:solidFill>
                  <a:srgbClr val="00B0F0"/>
                </a:solidFill>
              </a:rPr>
              <a:t>4</a:t>
            </a:r>
            <a:r>
              <a:rPr lang="en-US" sz="1600" baseline="30000" dirty="0" smtClean="0">
                <a:solidFill>
                  <a:srgbClr val="00B0F0"/>
                </a:solidFill>
              </a:rPr>
              <a:t>th</a:t>
            </a:r>
            <a:r>
              <a:rPr lang="en-US" sz="1600" dirty="0" smtClean="0">
                <a:solidFill>
                  <a:srgbClr val="00B0F0"/>
                </a:solidFill>
              </a:rPr>
              <a:t> Grade, Duchesne Academy </a:t>
            </a:r>
            <a:endParaRPr lang="en-US" sz="1600" dirty="0">
              <a:solidFill>
                <a:srgbClr val="00B0F0"/>
              </a:solidFill>
            </a:endParaRPr>
          </a:p>
          <a:p>
            <a:r>
              <a:rPr lang="en-US" sz="2000" i="1" dirty="0" smtClean="0"/>
              <a:t>Yeast Growth </a:t>
            </a:r>
            <a:r>
              <a:rPr lang="en-US" sz="2000" i="1" dirty="0"/>
              <a:t>in </a:t>
            </a:r>
            <a:r>
              <a:rPr lang="en-US" sz="2000" i="1" dirty="0" smtClean="0"/>
              <a:t>Space</a:t>
            </a:r>
            <a:r>
              <a:rPr lang="en-US" sz="2000" dirty="0" smtClean="0"/>
              <a:t>, </a:t>
            </a:r>
            <a:r>
              <a:rPr lang="en-US" sz="1600" dirty="0">
                <a:solidFill>
                  <a:srgbClr val="00B0F0"/>
                </a:solidFill>
              </a:rPr>
              <a:t>5</a:t>
            </a:r>
            <a:r>
              <a:rPr lang="en-US" sz="1600" baseline="30000" dirty="0">
                <a:solidFill>
                  <a:srgbClr val="00B0F0"/>
                </a:solidFill>
              </a:rPr>
              <a:t>th</a:t>
            </a:r>
            <a:r>
              <a:rPr lang="en-US" sz="1600" dirty="0">
                <a:solidFill>
                  <a:srgbClr val="00B0F0"/>
                </a:solidFill>
              </a:rPr>
              <a:t> </a:t>
            </a:r>
            <a:r>
              <a:rPr lang="en-US" sz="1600" dirty="0" smtClean="0">
                <a:solidFill>
                  <a:srgbClr val="00B0F0"/>
                </a:solidFill>
              </a:rPr>
              <a:t>Grade, </a:t>
            </a:r>
            <a:r>
              <a:rPr lang="en-US" sz="1600" dirty="0" err="1" smtClean="0">
                <a:solidFill>
                  <a:srgbClr val="00B0F0"/>
                </a:solidFill>
              </a:rPr>
              <a:t>Awty</a:t>
            </a:r>
            <a:r>
              <a:rPr lang="en-US" sz="1600" dirty="0" smtClean="0">
                <a:solidFill>
                  <a:srgbClr val="00B0F0"/>
                </a:solidFill>
              </a:rPr>
              <a:t> International School</a:t>
            </a:r>
            <a:endParaRPr lang="en-US" sz="1600" i="1" dirty="0" smtClean="0">
              <a:solidFill>
                <a:srgbClr val="00B0F0"/>
              </a:solidFill>
            </a:endParaRPr>
          </a:p>
          <a:p>
            <a:r>
              <a:rPr lang="en-US" sz="2000" i="1" dirty="0" smtClean="0"/>
              <a:t>Use of Boron-Enhanced High-Density Polyethylene for Radiation Shielding</a:t>
            </a:r>
            <a:r>
              <a:rPr lang="en-US" sz="2000" dirty="0" smtClean="0"/>
              <a:t>, </a:t>
            </a:r>
            <a:r>
              <a:rPr lang="en-US" sz="1600" dirty="0" smtClean="0">
                <a:solidFill>
                  <a:srgbClr val="00B0F0"/>
                </a:solidFill>
              </a:rPr>
              <a:t>8</a:t>
            </a:r>
            <a:r>
              <a:rPr lang="en-US" sz="1600" baseline="30000" dirty="0" smtClean="0">
                <a:solidFill>
                  <a:srgbClr val="00B0F0"/>
                </a:solidFill>
              </a:rPr>
              <a:t>th</a:t>
            </a:r>
            <a:r>
              <a:rPr lang="en-US" sz="1600" dirty="0" smtClean="0">
                <a:solidFill>
                  <a:srgbClr val="00B0F0"/>
                </a:solidFill>
              </a:rPr>
              <a:t> Grade, </a:t>
            </a:r>
            <a:r>
              <a:rPr lang="en-US" sz="1600" dirty="0" err="1" smtClean="0">
                <a:solidFill>
                  <a:srgbClr val="00B0F0"/>
                </a:solidFill>
              </a:rPr>
              <a:t>Awty</a:t>
            </a:r>
            <a:r>
              <a:rPr lang="en-US" sz="1600" dirty="0" smtClean="0">
                <a:solidFill>
                  <a:srgbClr val="00B0F0"/>
                </a:solidFill>
              </a:rPr>
              <a:t> International School</a:t>
            </a:r>
          </a:p>
          <a:p>
            <a:r>
              <a:rPr lang="en-US" sz="2000" i="1" dirty="0"/>
              <a:t>The Effects of Microgravity and Light Wavelength on Plant Growth in an </a:t>
            </a:r>
            <a:r>
              <a:rPr lang="en-US" sz="2000" i="1" dirty="0" err="1"/>
              <a:t>ArduLab</a:t>
            </a:r>
            <a:r>
              <a:rPr lang="en-US" sz="2000" dirty="0"/>
              <a:t>, </a:t>
            </a:r>
            <a:r>
              <a:rPr lang="en-US" sz="1600" dirty="0">
                <a:solidFill>
                  <a:srgbClr val="00B0F0"/>
                </a:solidFill>
              </a:rPr>
              <a:t>8</a:t>
            </a:r>
            <a:r>
              <a:rPr lang="en-US" sz="1600" baseline="30000" dirty="0">
                <a:solidFill>
                  <a:srgbClr val="00B0F0"/>
                </a:solidFill>
              </a:rPr>
              <a:t>th</a:t>
            </a:r>
            <a:r>
              <a:rPr lang="en-US" sz="1600" dirty="0">
                <a:solidFill>
                  <a:srgbClr val="00B0F0"/>
                </a:solidFill>
              </a:rPr>
              <a:t> </a:t>
            </a:r>
            <a:r>
              <a:rPr lang="en-US" sz="1600" dirty="0" smtClean="0">
                <a:solidFill>
                  <a:srgbClr val="00B0F0"/>
                </a:solidFill>
              </a:rPr>
              <a:t>Grade, Duchesne Academy</a:t>
            </a:r>
          </a:p>
          <a:p>
            <a:r>
              <a:rPr lang="en-US" sz="2000" i="1" dirty="0" smtClean="0"/>
              <a:t>The Behavior of Slime Molds (</a:t>
            </a:r>
            <a:r>
              <a:rPr lang="en-US" sz="2000" i="1" dirty="0" err="1"/>
              <a:t>P</a:t>
            </a:r>
            <a:r>
              <a:rPr lang="en-US" sz="2000" i="1" dirty="0" err="1" smtClean="0"/>
              <a:t>hysarum</a:t>
            </a:r>
            <a:r>
              <a:rPr lang="en-US" sz="2000" i="1" dirty="0" smtClean="0"/>
              <a:t>) in Microgravity, </a:t>
            </a:r>
            <a:r>
              <a:rPr lang="en-US" sz="1600" dirty="0" smtClean="0">
                <a:solidFill>
                  <a:srgbClr val="00B0F0"/>
                </a:solidFill>
              </a:rPr>
              <a:t>High School, Cristo Rey Jesuit School</a:t>
            </a:r>
          </a:p>
          <a:p>
            <a:r>
              <a:rPr lang="en-US" sz="2000" i="1" dirty="0" smtClean="0"/>
              <a:t>Self-assembly of </a:t>
            </a:r>
            <a:r>
              <a:rPr lang="en-US" sz="2000" i="1" dirty="0" err="1" smtClean="0"/>
              <a:t>Mesoscopic</a:t>
            </a:r>
            <a:r>
              <a:rPr lang="en-US" sz="2000" i="1" dirty="0" smtClean="0"/>
              <a:t> Lipid Mimics</a:t>
            </a:r>
            <a:r>
              <a:rPr lang="en-US" sz="2000" dirty="0" smtClean="0"/>
              <a:t>, </a:t>
            </a:r>
            <a:r>
              <a:rPr lang="en-US" sz="1600" dirty="0" smtClean="0">
                <a:solidFill>
                  <a:srgbClr val="00B0F0"/>
                </a:solidFill>
              </a:rPr>
              <a:t>High School, Cristo </a:t>
            </a:r>
            <a:r>
              <a:rPr lang="en-US" sz="1600" dirty="0">
                <a:solidFill>
                  <a:srgbClr val="00B0F0"/>
                </a:solidFill>
              </a:rPr>
              <a:t>Rey Jesuit </a:t>
            </a:r>
            <a:r>
              <a:rPr lang="en-US" sz="1600" dirty="0" smtClean="0">
                <a:solidFill>
                  <a:srgbClr val="00B0F0"/>
                </a:solidFill>
              </a:rPr>
              <a:t>School</a:t>
            </a:r>
            <a:endParaRPr lang="en-US" sz="2000" dirty="0" smtClean="0"/>
          </a:p>
          <a:p>
            <a:pPr marL="0" indent="0">
              <a:buNone/>
            </a:pPr>
            <a:endParaRPr lang="en-US" sz="800" i="1" dirty="0" smtClean="0"/>
          </a:p>
          <a:p>
            <a:pPr marL="0" indent="0">
              <a:buNone/>
            </a:pPr>
            <a:endParaRPr lang="en-US" sz="2000" i="1" dirty="0" smtClean="0"/>
          </a:p>
          <a:p>
            <a:pPr marL="0" indent="0">
              <a:buNone/>
            </a:pPr>
            <a:endParaRPr lang="en-US" sz="2000" dirty="0"/>
          </a:p>
        </p:txBody>
      </p:sp>
    </p:spTree>
    <p:extLst>
      <p:ext uri="{BB962C8B-B14F-4D97-AF65-F5344CB8AC3E}">
        <p14:creationId xmlns:p14="http://schemas.microsoft.com/office/powerpoint/2010/main" val="793068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3400" y="1295400"/>
            <a:ext cx="2700828"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505200"/>
            <a:ext cx="2700828" cy="2045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Grp="1" noChangeAspect="1" noChangeArrowheads="1"/>
          </p:cNvPicPr>
          <p:nvPr>
            <p:ph sz="quarter" idx="13"/>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295400"/>
            <a:ext cx="2819400" cy="2107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581400"/>
            <a:ext cx="2514600" cy="2027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228600" y="228600"/>
            <a:ext cx="6286500" cy="886691"/>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2400" b="1" kern="1200" cap="all" spc="50" baseline="0">
                <a:solidFill>
                  <a:schemeClr val="tx1"/>
                </a:solidFill>
                <a:effectLst>
                  <a:outerShdw blurRad="38100" dist="38100" dir="2700000" algn="tl">
                    <a:srgbClr val="000000">
                      <a:alpha val="43137"/>
                    </a:srgbClr>
                  </a:outerShdw>
                </a:effectLst>
                <a:latin typeface="Avant Garde"/>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200" dirty="0" smtClean="0"/>
              <a:t>NDC Houston Experiments</a:t>
            </a:r>
            <a:endParaRPr lang="en-US" sz="2200" dirty="0"/>
          </a:p>
        </p:txBody>
      </p:sp>
    </p:spTree>
    <p:extLst>
      <p:ext uri="{BB962C8B-B14F-4D97-AF65-F5344CB8AC3E}">
        <p14:creationId xmlns:p14="http://schemas.microsoft.com/office/powerpoint/2010/main" val="4102703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Denver Experiments</a:t>
            </a:r>
            <a:endParaRPr lang="en-US" sz="2200" dirty="0"/>
          </a:p>
        </p:txBody>
      </p:sp>
      <p:sp>
        <p:nvSpPr>
          <p:cNvPr id="3" name="Content Placeholder 2"/>
          <p:cNvSpPr>
            <a:spLocks noGrp="1"/>
          </p:cNvSpPr>
          <p:nvPr>
            <p:ph sz="quarter" idx="13"/>
          </p:nvPr>
        </p:nvSpPr>
        <p:spPr>
          <a:xfrm>
            <a:off x="457200" y="914400"/>
            <a:ext cx="7391400" cy="5029200"/>
          </a:xfrm>
        </p:spPr>
        <p:txBody>
          <a:bodyPr>
            <a:normAutofit/>
          </a:bodyPr>
          <a:lstStyle/>
          <a:p>
            <a:endParaRPr lang="en-US" sz="800" dirty="0" smtClean="0"/>
          </a:p>
          <a:p>
            <a:r>
              <a:rPr lang="en-US" sz="2000" i="1" dirty="0" smtClean="0"/>
              <a:t>Does Vermicomposting in a Closed System have the Same Efficiency in Microgravity as it Does on Earth?, </a:t>
            </a:r>
            <a:r>
              <a:rPr lang="en-US" sz="2000" dirty="0" smtClean="0">
                <a:solidFill>
                  <a:srgbClr val="00B0F0"/>
                </a:solidFill>
              </a:rPr>
              <a:t>Bell Middle School</a:t>
            </a:r>
            <a:endParaRPr lang="en-US" sz="2000" dirty="0">
              <a:solidFill>
                <a:srgbClr val="00B0F0"/>
              </a:solidFill>
            </a:endParaRPr>
          </a:p>
          <a:p>
            <a:r>
              <a:rPr lang="en-US" sz="2000" i="1" dirty="0" smtClean="0"/>
              <a:t>The Effects of Simulated Gravity on Bacterial Lag Phase in a Micro-Gravitational Environment</a:t>
            </a:r>
            <a:r>
              <a:rPr lang="en-US" sz="2000" dirty="0" smtClean="0"/>
              <a:t>, </a:t>
            </a:r>
            <a:r>
              <a:rPr lang="en-US" sz="2000" dirty="0" smtClean="0">
                <a:solidFill>
                  <a:srgbClr val="00B0F0"/>
                </a:solidFill>
              </a:rPr>
              <a:t>Centaurus High School</a:t>
            </a:r>
            <a:endParaRPr lang="en-US" sz="2000" i="1" dirty="0" smtClean="0">
              <a:solidFill>
                <a:srgbClr val="00B0F0"/>
              </a:solidFill>
            </a:endParaRPr>
          </a:p>
          <a:p>
            <a:r>
              <a:rPr lang="en-US" sz="2000" i="1" dirty="0" smtClean="0"/>
              <a:t>The Green Machine – Making Hydrogen in Space</a:t>
            </a:r>
            <a:r>
              <a:rPr lang="en-US" sz="2000" dirty="0" smtClean="0"/>
              <a:t>, </a:t>
            </a:r>
            <a:r>
              <a:rPr lang="en-US" sz="2000" dirty="0" smtClean="0">
                <a:solidFill>
                  <a:srgbClr val="00B0F0"/>
                </a:solidFill>
              </a:rPr>
              <a:t>Chatfield Senior High School</a:t>
            </a:r>
          </a:p>
          <a:p>
            <a:pPr marL="0" indent="0">
              <a:buNone/>
            </a:pPr>
            <a:endParaRPr lang="en-US" sz="2000" i="1" dirty="0" smtClean="0"/>
          </a:p>
          <a:p>
            <a:pPr marL="0" indent="0">
              <a:buNone/>
            </a:pPr>
            <a:endParaRPr lang="en-US" sz="2000" i="1" dirty="0" smtClean="0"/>
          </a:p>
          <a:p>
            <a:pPr marL="0" indent="0">
              <a:buNone/>
            </a:pPr>
            <a:endParaRPr lang="en-US" sz="2000" dirty="0"/>
          </a:p>
        </p:txBody>
      </p:sp>
    </p:spTree>
    <p:extLst>
      <p:ext uri="{BB962C8B-B14F-4D97-AF65-F5344CB8AC3E}">
        <p14:creationId xmlns:p14="http://schemas.microsoft.com/office/powerpoint/2010/main" val="1781992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C:\Users\ewhite.CASIS\Downloads\s119e010500B.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181"/>
          <a:stretch/>
        </p:blipFill>
        <p:spPr bwMode="auto">
          <a:xfrm>
            <a:off x="4842818" y="4406224"/>
            <a:ext cx="3979206" cy="2451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200" dirty="0" smtClean="0"/>
              <a:t>Where do we start?</a:t>
            </a:r>
            <a:endParaRPr lang="en-US" sz="2200" dirty="0"/>
          </a:p>
        </p:txBody>
      </p:sp>
      <p:sp>
        <p:nvSpPr>
          <p:cNvPr id="3" name="Content Placeholder 2"/>
          <p:cNvSpPr>
            <a:spLocks noGrp="1"/>
          </p:cNvSpPr>
          <p:nvPr>
            <p:ph sz="quarter" idx="13"/>
          </p:nvPr>
        </p:nvSpPr>
        <p:spPr>
          <a:xfrm>
            <a:off x="381000" y="1143000"/>
            <a:ext cx="7696200" cy="4648200"/>
          </a:xfrm>
        </p:spPr>
        <p:txBody>
          <a:bodyPr>
            <a:noAutofit/>
          </a:bodyPr>
          <a:lstStyle/>
          <a:p>
            <a:r>
              <a:rPr lang="en-US" sz="1800" dirty="0" smtClean="0"/>
              <a:t>School will:	</a:t>
            </a:r>
          </a:p>
          <a:p>
            <a:pPr lvl="1"/>
            <a:r>
              <a:rPr lang="en-US" sz="1800" dirty="0"/>
              <a:t>D</a:t>
            </a:r>
            <a:r>
              <a:rPr lang="en-US" sz="1800" dirty="0" smtClean="0"/>
              <a:t>esignate </a:t>
            </a:r>
            <a:r>
              <a:rPr lang="en-US" sz="1800" dirty="0"/>
              <a:t>POC for your </a:t>
            </a:r>
            <a:r>
              <a:rPr lang="en-US" sz="1800" dirty="0" smtClean="0"/>
              <a:t>school</a:t>
            </a:r>
          </a:p>
          <a:p>
            <a:pPr lvl="1"/>
            <a:r>
              <a:rPr lang="en-US" sz="1800" dirty="0"/>
              <a:t>S</a:t>
            </a:r>
            <a:r>
              <a:rPr lang="en-US" sz="1800" dirty="0" smtClean="0"/>
              <a:t>ign </a:t>
            </a:r>
            <a:r>
              <a:rPr lang="en-US" sz="1800" dirty="0" smtClean="0"/>
              <a:t>grant agreement with </a:t>
            </a:r>
            <a:r>
              <a:rPr lang="en-US" sz="1800" dirty="0" smtClean="0"/>
              <a:t>CASIS</a:t>
            </a:r>
          </a:p>
          <a:p>
            <a:pPr lvl="1"/>
            <a:r>
              <a:rPr lang="en-US" sz="1800" dirty="0" smtClean="0"/>
              <a:t>Attend </a:t>
            </a:r>
            <a:r>
              <a:rPr lang="en-US" sz="1800" dirty="0" smtClean="0"/>
              <a:t>Professional Development Workshops provided by CASIS and Texas A&amp;M to be </a:t>
            </a:r>
            <a:r>
              <a:rPr lang="en-US" sz="1800" b="1" dirty="0" smtClean="0"/>
              <a:t>held July 21</a:t>
            </a:r>
            <a:r>
              <a:rPr lang="en-US" sz="1800" b="1" baseline="30000" dirty="0" smtClean="0"/>
              <a:t>st</a:t>
            </a:r>
            <a:r>
              <a:rPr lang="en-US" sz="1800" b="1" dirty="0"/>
              <a:t> </a:t>
            </a:r>
            <a:r>
              <a:rPr lang="en-US" sz="1800" b="1" dirty="0" smtClean="0"/>
              <a:t>– 25</a:t>
            </a:r>
            <a:r>
              <a:rPr lang="en-US" sz="1800" b="1" baseline="30000" dirty="0" smtClean="0"/>
              <a:t>th</a:t>
            </a:r>
            <a:r>
              <a:rPr lang="en-US" sz="1800" b="1" dirty="0" smtClean="0"/>
              <a:t> at Wings Over the Rockies</a:t>
            </a:r>
          </a:p>
          <a:p>
            <a:pPr lvl="1"/>
            <a:r>
              <a:rPr lang="en-US" sz="1800" dirty="0" smtClean="0"/>
              <a:t>Design experiment to fit inside a </a:t>
            </a:r>
            <a:r>
              <a:rPr lang="en-US" sz="1800" dirty="0" smtClean="0"/>
              <a:t>1.5U </a:t>
            </a:r>
            <a:r>
              <a:rPr lang="en-US" sz="1800" dirty="0" err="1" smtClean="0"/>
              <a:t>NanoLab</a:t>
            </a:r>
            <a:r>
              <a:rPr lang="en-US" sz="1800" dirty="0" smtClean="0"/>
              <a:t>; purchase materials</a:t>
            </a:r>
          </a:p>
          <a:p>
            <a:r>
              <a:rPr lang="en-US" sz="1800" dirty="0"/>
              <a:t>CASIS will purchase </a:t>
            </a:r>
            <a:r>
              <a:rPr lang="en-US" sz="1800" dirty="0" err="1"/>
              <a:t>NanoLabs</a:t>
            </a:r>
            <a:r>
              <a:rPr lang="en-US" sz="1800" dirty="0"/>
              <a:t> (flight and ground based) and 8 months of technical support from Texas A&amp;M MISL </a:t>
            </a:r>
          </a:p>
          <a:p>
            <a:pPr marL="0" indent="0">
              <a:buNone/>
            </a:pPr>
            <a:r>
              <a:rPr lang="en-US" sz="1800" b="1" dirty="0" smtClean="0"/>
              <a:t>      </a:t>
            </a:r>
          </a:p>
          <a:p>
            <a:pPr marL="0" indent="0">
              <a:buNone/>
            </a:pPr>
            <a:r>
              <a:rPr lang="en-US" sz="1800" b="1" dirty="0"/>
              <a:t> </a:t>
            </a:r>
            <a:r>
              <a:rPr lang="en-US" sz="1800" b="1" dirty="0" smtClean="0"/>
              <a:t>   ASK </a:t>
            </a:r>
            <a:r>
              <a:rPr lang="en-US" sz="1800" b="1" dirty="0"/>
              <a:t>LOTS OF QUESTIONS</a:t>
            </a:r>
            <a:r>
              <a:rPr lang="en-US" sz="1800" b="1" dirty="0" smtClean="0"/>
              <a:t>!</a:t>
            </a:r>
          </a:p>
          <a:p>
            <a:endParaRPr lang="en-US" sz="1800" b="1" dirty="0" smtClean="0"/>
          </a:p>
        </p:txBody>
      </p:sp>
      <p:pic>
        <p:nvPicPr>
          <p:cNvPr id="5" name="Picture 2" descr="http://iss-casis.org/Portals/0/images/casis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52408"/>
            <a:ext cx="131445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462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cs typeface="Andalus" panose="02020603050405020304" pitchFamily="18" charset="-78"/>
              </a:rPr>
              <a:t>Introduction to NDC Mentor</a:t>
            </a:r>
            <a:br>
              <a:rPr lang="en-US" sz="2200" dirty="0" smtClean="0">
                <a:cs typeface="Andalus" panose="02020603050405020304" pitchFamily="18" charset="-78"/>
              </a:rPr>
            </a:br>
            <a:r>
              <a:rPr lang="en-US" sz="2200" dirty="0" smtClean="0">
                <a:cs typeface="Andalus" panose="02020603050405020304" pitchFamily="18" charset="-78"/>
              </a:rPr>
              <a:t>Alli Westover</a:t>
            </a:r>
            <a:endParaRPr lang="en-US" sz="2200" dirty="0">
              <a:cs typeface="Andalus" panose="02020603050405020304" pitchFamily="18" charset="-78"/>
            </a:endParaRPr>
          </a:p>
        </p:txBody>
      </p:sp>
      <p:sp>
        <p:nvSpPr>
          <p:cNvPr id="3" name="Content Placeholder 2"/>
          <p:cNvSpPr>
            <a:spLocks noGrp="1"/>
          </p:cNvSpPr>
          <p:nvPr>
            <p:ph sz="quarter" idx="13"/>
          </p:nvPr>
        </p:nvSpPr>
        <p:spPr>
          <a:xfrm>
            <a:off x="457200" y="1172375"/>
            <a:ext cx="8153400" cy="4618825"/>
          </a:xfrm>
        </p:spPr>
        <p:txBody>
          <a:bodyPr>
            <a:noAutofit/>
          </a:bodyPr>
          <a:lstStyle/>
          <a:p>
            <a:r>
              <a:rPr lang="en-US" sz="2000" i="1" dirty="0" smtClean="0">
                <a:cs typeface="Andalus" panose="02020603050405020304" pitchFamily="18" charset="-78"/>
              </a:rPr>
              <a:t>Biomedical Engineer from Texas A&amp;M University</a:t>
            </a:r>
          </a:p>
          <a:p>
            <a:r>
              <a:rPr lang="en-US" sz="2000" i="1" dirty="0" smtClean="0">
                <a:cs typeface="Andalus" panose="02020603050405020304" pitchFamily="18" charset="-78"/>
              </a:rPr>
              <a:t>Works at NASA JSC </a:t>
            </a:r>
          </a:p>
          <a:p>
            <a:pPr lvl="1"/>
            <a:r>
              <a:rPr lang="en-US" sz="2000" i="1" dirty="0" smtClean="0">
                <a:cs typeface="Andalus" panose="02020603050405020304" pitchFamily="18" charset="-78"/>
              </a:rPr>
              <a:t>NASA Extreme Science Mentor for HUNCH</a:t>
            </a:r>
          </a:p>
          <a:p>
            <a:pPr lvl="1"/>
            <a:r>
              <a:rPr lang="en-US" sz="2000" dirty="0" smtClean="0">
                <a:cs typeface="Andalus" panose="02020603050405020304" pitchFamily="18" charset="-78"/>
              </a:rPr>
              <a:t>Crew training for </a:t>
            </a:r>
            <a:r>
              <a:rPr lang="en-US" sz="2000" dirty="0">
                <a:cs typeface="Andalus" panose="02020603050405020304" pitchFamily="18" charset="-78"/>
              </a:rPr>
              <a:t>s</a:t>
            </a:r>
            <a:r>
              <a:rPr lang="en-US" sz="2000" dirty="0" smtClean="0">
                <a:cs typeface="Andalus" panose="02020603050405020304" pitchFamily="18" charset="-78"/>
              </a:rPr>
              <a:t>cience </a:t>
            </a:r>
            <a:r>
              <a:rPr lang="en-US" sz="2000" dirty="0">
                <a:cs typeface="Andalus" panose="02020603050405020304" pitchFamily="18" charset="-78"/>
              </a:rPr>
              <a:t>e</a:t>
            </a:r>
            <a:r>
              <a:rPr lang="en-US" sz="2000" dirty="0" smtClean="0">
                <a:cs typeface="Andalus" panose="02020603050405020304" pitchFamily="18" charset="-78"/>
              </a:rPr>
              <a:t>xperiments on MIR</a:t>
            </a:r>
          </a:p>
          <a:p>
            <a:pPr lvl="1"/>
            <a:r>
              <a:rPr lang="en-US" sz="2000" dirty="0" smtClean="0">
                <a:cs typeface="Andalus" panose="02020603050405020304" pitchFamily="18" charset="-78"/>
              </a:rPr>
              <a:t>Advanced Projects Lead for future medical hardware </a:t>
            </a:r>
          </a:p>
          <a:p>
            <a:pPr lvl="1"/>
            <a:r>
              <a:rPr lang="en-US" sz="2000" dirty="0" smtClean="0">
                <a:cs typeface="Andalus" panose="02020603050405020304" pitchFamily="18" charset="-78"/>
              </a:rPr>
              <a:t>Preflight and postflight evaluation of crew health</a:t>
            </a:r>
            <a:endParaRPr lang="en-US" sz="2000" i="1" dirty="0" smtClean="0">
              <a:cs typeface="Andalus" panose="02020603050405020304" pitchFamily="18" charset="-78"/>
            </a:endParaRPr>
          </a:p>
          <a:p>
            <a:r>
              <a:rPr lang="en-US" sz="2000" i="1" dirty="0" smtClean="0">
                <a:cs typeface="Andalus" panose="02020603050405020304" pitchFamily="18" charset="-78"/>
              </a:rPr>
              <a:t>Former Engineering Design Teacher at Clear Springs High School</a:t>
            </a:r>
          </a:p>
          <a:p>
            <a:pPr lvl="1"/>
            <a:r>
              <a:rPr lang="en-US" sz="2000" dirty="0" smtClean="0">
                <a:cs typeface="Andalus" panose="02020603050405020304" pitchFamily="18" charset="-78"/>
              </a:rPr>
              <a:t>NASA HUNCH: plant growth chamber/other hardware for ISS, flying on Orbital Rocket 3 to ISS.</a:t>
            </a:r>
          </a:p>
          <a:p>
            <a:pPr lvl="1"/>
            <a:r>
              <a:rPr lang="en-US" sz="2000" dirty="0" smtClean="0">
                <a:cs typeface="Andalus" panose="02020603050405020304" pitchFamily="18" charset="-78"/>
              </a:rPr>
              <a:t>Zero Gravity Flight to test experiment in microgravity  </a:t>
            </a:r>
            <a:endParaRPr lang="en-US" sz="2000" dirty="0">
              <a:cs typeface="Andalus" panose="02020603050405020304" pitchFamily="18" charset="-78"/>
            </a:endParaRPr>
          </a:p>
        </p:txBody>
      </p:sp>
    </p:spTree>
    <p:extLst>
      <p:ext uri="{BB962C8B-B14F-4D97-AF65-F5344CB8AC3E}">
        <p14:creationId xmlns:p14="http://schemas.microsoft.com/office/powerpoint/2010/main" val="25411872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The Key: Professional Development</a:t>
            </a:r>
            <a:endParaRPr lang="en-US" sz="2200" dirty="0"/>
          </a:p>
        </p:txBody>
      </p:sp>
      <p:sp>
        <p:nvSpPr>
          <p:cNvPr id="3" name="Content Placeholder 2"/>
          <p:cNvSpPr>
            <a:spLocks noGrp="1"/>
          </p:cNvSpPr>
          <p:nvPr>
            <p:ph sz="quarter" idx="13"/>
          </p:nvPr>
        </p:nvSpPr>
        <p:spPr>
          <a:xfrm>
            <a:off x="457200" y="1143000"/>
            <a:ext cx="7696200" cy="2819400"/>
          </a:xfrm>
        </p:spPr>
        <p:txBody>
          <a:bodyPr>
            <a:noAutofit/>
          </a:bodyPr>
          <a:lstStyle/>
          <a:p>
            <a:r>
              <a:rPr lang="en-US" sz="1800" dirty="0" err="1" smtClean="0"/>
              <a:t>Alli</a:t>
            </a:r>
            <a:r>
              <a:rPr lang="en-US" sz="1800" dirty="0" smtClean="0"/>
              <a:t> </a:t>
            </a:r>
            <a:r>
              <a:rPr lang="en-US" sz="1800" dirty="0" smtClean="0"/>
              <a:t>Westover is the main POC for the educators</a:t>
            </a:r>
          </a:p>
          <a:p>
            <a:r>
              <a:rPr lang="en-US" sz="1800" dirty="0" err="1" smtClean="0"/>
              <a:t>Alli</a:t>
            </a:r>
            <a:r>
              <a:rPr lang="en-US" sz="1800" dirty="0" smtClean="0"/>
              <a:t>  will provide professional development and mentoring for educators in microgravity research, experimental design, engineering design and the flight integration process</a:t>
            </a:r>
          </a:p>
          <a:p>
            <a:r>
              <a:rPr lang="en-US" sz="1800" dirty="0" smtClean="0"/>
              <a:t>July 21-</a:t>
            </a:r>
            <a:r>
              <a:rPr lang="en-US" sz="1800" dirty="0"/>
              <a:t>25 </a:t>
            </a:r>
            <a:r>
              <a:rPr lang="en-US" sz="1800" dirty="0" smtClean="0"/>
              <a:t>- week</a:t>
            </a:r>
            <a:r>
              <a:rPr lang="en-US" sz="1800" dirty="0"/>
              <a:t>-long training at WOR with </a:t>
            </a:r>
            <a:r>
              <a:rPr lang="en-US" sz="1800" dirty="0" err="1" smtClean="0"/>
              <a:t>Alli</a:t>
            </a:r>
            <a:r>
              <a:rPr lang="en-US" sz="1800" dirty="0" smtClean="0"/>
              <a:t> </a:t>
            </a:r>
            <a:r>
              <a:rPr lang="en-US" sz="1800" dirty="0"/>
              <a:t>and the Texas A&amp;M MISL Team </a:t>
            </a:r>
            <a:r>
              <a:rPr lang="en-US" sz="1800" dirty="0" smtClean="0"/>
              <a:t>on </a:t>
            </a:r>
            <a:r>
              <a:rPr lang="en-US" sz="1800" dirty="0"/>
              <a:t>the NESI microcontroller board and engineering design</a:t>
            </a:r>
          </a:p>
          <a:p>
            <a:r>
              <a:rPr lang="en-US" sz="1800" dirty="0" smtClean="0"/>
              <a:t>Texas A&amp;M staff and local mentors are also available for technical support </a:t>
            </a:r>
          </a:p>
        </p:txBody>
      </p:sp>
      <p:pic>
        <p:nvPicPr>
          <p:cNvPr id="1026" name="Picture 2" descr="C:\Users\lcolville\Documents\My Box Files\NDC Pilot Project\Images\Catapult Cristo R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4343400"/>
            <a:ext cx="2538413"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colville\Documents\My Box Files\NDC Pilot Project\Images\Spark Fun train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33800" y="4343400"/>
            <a:ext cx="1219200" cy="18431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lcolville\Documents\My Box Files\NDC Pilot Project\Images\Catapult designs all teacher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1" y="4343400"/>
            <a:ext cx="244574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422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and Welcome!</a:t>
            </a:r>
            <a:endParaRPr lang="en-US" dirty="0"/>
          </a:p>
        </p:txBody>
      </p:sp>
      <p:sp>
        <p:nvSpPr>
          <p:cNvPr id="3" name="Content Placeholder 2"/>
          <p:cNvSpPr>
            <a:spLocks noGrp="1"/>
          </p:cNvSpPr>
          <p:nvPr>
            <p:ph sz="quarter" idx="13"/>
          </p:nvPr>
        </p:nvSpPr>
        <p:spPr>
          <a:xfrm>
            <a:off x="457200" y="1143000"/>
            <a:ext cx="7924800" cy="4800600"/>
          </a:xfrm>
        </p:spPr>
        <p:txBody>
          <a:bodyPr>
            <a:normAutofit/>
          </a:bodyPr>
          <a:lstStyle/>
          <a:p>
            <a:pPr marL="0" indent="0">
              <a:lnSpc>
                <a:spcPct val="110000"/>
              </a:lnSpc>
              <a:buNone/>
            </a:pPr>
            <a:endParaRPr lang="en-US" sz="800" dirty="0" smtClean="0"/>
          </a:p>
          <a:p>
            <a:pPr marL="0" indent="0">
              <a:buNone/>
            </a:pPr>
            <a:endParaRPr lang="en-US" sz="1600" dirty="0"/>
          </a:p>
        </p:txBody>
      </p:sp>
      <p:sp>
        <p:nvSpPr>
          <p:cNvPr id="4" name="Rectangle 3"/>
          <p:cNvSpPr/>
          <p:nvPr/>
        </p:nvSpPr>
        <p:spPr>
          <a:xfrm>
            <a:off x="457200" y="1143000"/>
            <a:ext cx="8382000" cy="2346796"/>
          </a:xfrm>
          <a:prstGeom prst="rect">
            <a:avLst/>
          </a:prstGeom>
        </p:spPr>
        <p:txBody>
          <a:bodyPr wrap="square">
            <a:spAutoFit/>
          </a:bodyPr>
          <a:lstStyle/>
          <a:p>
            <a:pPr lvl="0">
              <a:lnSpc>
                <a:spcPct val="110000"/>
              </a:lnSpc>
              <a:spcBef>
                <a:spcPct val="20000"/>
              </a:spcBef>
              <a:spcAft>
                <a:spcPts val="600"/>
              </a:spcAft>
              <a:buClr>
                <a:srgbClr val="DC9E1F"/>
              </a:buClr>
            </a:pPr>
            <a:r>
              <a:rPr lang="en-US" sz="2000" spc="30" dirty="0">
                <a:solidFill>
                  <a:srgbClr val="FFFFFF"/>
                </a:solidFill>
                <a:latin typeface="Avant Garde"/>
              </a:rPr>
              <a:t>The </a:t>
            </a:r>
            <a:r>
              <a:rPr lang="en-US" sz="2000" spc="30" dirty="0" smtClean="0">
                <a:solidFill>
                  <a:srgbClr val="FFFFFF"/>
                </a:solidFill>
                <a:latin typeface="Avant Garde"/>
              </a:rPr>
              <a:t>NDC program </a:t>
            </a:r>
            <a:r>
              <a:rPr lang="en-US" sz="2000" spc="30" dirty="0">
                <a:solidFill>
                  <a:srgbClr val="FFFFFF"/>
                </a:solidFill>
                <a:latin typeface="Avant Garde"/>
              </a:rPr>
              <a:t>will take place in three </a:t>
            </a:r>
            <a:r>
              <a:rPr lang="en-US" sz="2000" spc="30" dirty="0" smtClean="0">
                <a:solidFill>
                  <a:srgbClr val="FFFFFF"/>
                </a:solidFill>
                <a:latin typeface="Avant Garde"/>
              </a:rPr>
              <a:t>Denver area schools: </a:t>
            </a:r>
          </a:p>
          <a:p>
            <a:pPr marL="800100" lvl="1" indent="-342900">
              <a:lnSpc>
                <a:spcPct val="110000"/>
              </a:lnSpc>
              <a:spcBef>
                <a:spcPct val="20000"/>
              </a:spcBef>
              <a:spcAft>
                <a:spcPts val="600"/>
              </a:spcAft>
              <a:buClr>
                <a:srgbClr val="DC9E1F"/>
              </a:buClr>
              <a:buBlip>
                <a:blip r:embed="rId3"/>
              </a:buBlip>
            </a:pPr>
            <a:r>
              <a:rPr lang="en-US" spc="30" dirty="0" smtClean="0">
                <a:solidFill>
                  <a:srgbClr val="FFFFFF"/>
                </a:solidFill>
                <a:latin typeface="Avant Garde"/>
              </a:rPr>
              <a:t>Bell Middle School (Golden) – Lead Educator Shanna Atzmiller</a:t>
            </a:r>
          </a:p>
          <a:p>
            <a:pPr marL="800100" lvl="1" indent="-342900">
              <a:lnSpc>
                <a:spcPct val="110000"/>
              </a:lnSpc>
              <a:spcBef>
                <a:spcPct val="20000"/>
              </a:spcBef>
              <a:spcAft>
                <a:spcPts val="600"/>
              </a:spcAft>
              <a:buClr>
                <a:srgbClr val="DC9E1F"/>
              </a:buClr>
              <a:buBlip>
                <a:blip r:embed="rId3"/>
              </a:buBlip>
            </a:pPr>
            <a:r>
              <a:rPr lang="en-US" spc="30" dirty="0" smtClean="0">
                <a:solidFill>
                  <a:srgbClr val="FFFFFF"/>
                </a:solidFill>
                <a:latin typeface="Avant Garde"/>
              </a:rPr>
              <a:t>Centaurus High School (Lafayette) – Lead Educator Brian Thomas</a:t>
            </a:r>
          </a:p>
          <a:p>
            <a:pPr marL="800100" lvl="1" indent="-342900">
              <a:lnSpc>
                <a:spcPct val="110000"/>
              </a:lnSpc>
              <a:spcBef>
                <a:spcPct val="20000"/>
              </a:spcBef>
              <a:spcAft>
                <a:spcPts val="600"/>
              </a:spcAft>
              <a:buClr>
                <a:srgbClr val="DC9E1F"/>
              </a:buClr>
              <a:buBlip>
                <a:blip r:embed="rId3"/>
              </a:buBlip>
            </a:pPr>
            <a:r>
              <a:rPr lang="en-US" spc="30" dirty="0" smtClean="0">
                <a:solidFill>
                  <a:srgbClr val="FFFFFF"/>
                </a:solidFill>
                <a:latin typeface="Avant Garde"/>
              </a:rPr>
              <a:t>Chatfield Senior High School (Littleton)– Lead Educator Joel Bertelsen</a:t>
            </a:r>
            <a:endParaRPr lang="en-US" spc="30" dirty="0">
              <a:solidFill>
                <a:srgbClr val="FFFFFF"/>
              </a:solidFill>
              <a:latin typeface="Avant Garde"/>
            </a:endParaRPr>
          </a:p>
        </p:txBody>
      </p:sp>
      <p:pic>
        <p:nvPicPr>
          <p:cNvPr id="6" name="Picture 2" descr="C:\Users\ewhite.CASIS\Downloads\s132e0122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03" b="11998"/>
          <a:stretch/>
        </p:blipFill>
        <p:spPr bwMode="auto">
          <a:xfrm>
            <a:off x="2667000" y="3810001"/>
            <a:ext cx="3505200" cy="1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4854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5" y="27709"/>
            <a:ext cx="4524375" cy="1143000"/>
          </a:xfrm>
        </p:spPr>
        <p:txBody>
          <a:bodyPr/>
          <a:lstStyle/>
          <a:p>
            <a:r>
              <a:rPr lang="en-US" sz="2200" dirty="0" smtClean="0"/>
              <a:t>The </a:t>
            </a:r>
            <a:r>
              <a:rPr lang="en-US" sz="2200" dirty="0" err="1" smtClean="0"/>
              <a:t>Nanolab</a:t>
            </a:r>
            <a:r>
              <a:rPr lang="en-US" sz="2200" dirty="0" smtClean="0"/>
              <a:t> </a:t>
            </a:r>
            <a:endParaRPr lang="en-US" sz="2200" dirty="0"/>
          </a:p>
        </p:txBody>
      </p:sp>
      <p:sp>
        <p:nvSpPr>
          <p:cNvPr id="5" name="TextBox 4"/>
          <p:cNvSpPr txBox="1"/>
          <p:nvPr/>
        </p:nvSpPr>
        <p:spPr>
          <a:xfrm>
            <a:off x="4572000" y="1447800"/>
            <a:ext cx="4114800" cy="3680335"/>
          </a:xfrm>
          <a:prstGeom prst="rect">
            <a:avLst/>
          </a:prstGeom>
        </p:spPr>
        <p:txBody>
          <a:bodyPr vert="horz" lIns="91440" tIns="45720" rIns="91440" bIns="45720" rtlCol="0">
            <a:normAutofit/>
          </a:bodyPr>
          <a:lstStyle>
            <a:lvl1pPr marL="342900" indent="-342900">
              <a:lnSpc>
                <a:spcPct val="100000"/>
              </a:lnSpc>
              <a:spcBef>
                <a:spcPct val="20000"/>
              </a:spcBef>
              <a:spcAft>
                <a:spcPts val="600"/>
              </a:spcAft>
              <a:buClr>
                <a:schemeClr val="tx2"/>
              </a:buClr>
              <a:buFontTx/>
              <a:buBlip>
                <a:blip r:embed="rId3"/>
              </a:buBlip>
              <a:defRPr sz="2800" spc="30" baseline="0">
                <a:latin typeface="Avant Garde"/>
              </a:defRPr>
            </a:lvl1pPr>
            <a:lvl2pPr marL="742950" indent="-285750">
              <a:lnSpc>
                <a:spcPct val="100000"/>
              </a:lnSpc>
              <a:spcBef>
                <a:spcPct val="20000"/>
              </a:spcBef>
              <a:spcAft>
                <a:spcPts val="600"/>
              </a:spcAft>
              <a:buClr>
                <a:schemeClr val="tx1"/>
              </a:buClr>
              <a:buFont typeface="Arial" pitchFamily="34" charset="0"/>
              <a:buChar char="•"/>
              <a:defRPr sz="1700" spc="30" baseline="0">
                <a:latin typeface="Avant Garde"/>
              </a:defRPr>
            </a:lvl2pPr>
            <a:lvl3pPr marL="1143000" indent="-228600">
              <a:lnSpc>
                <a:spcPct val="100000"/>
              </a:lnSpc>
              <a:spcBef>
                <a:spcPct val="20000"/>
              </a:spcBef>
              <a:spcAft>
                <a:spcPts val="600"/>
              </a:spcAft>
              <a:buClr>
                <a:schemeClr val="tx1"/>
              </a:buClr>
              <a:buFont typeface="Arial" pitchFamily="34" charset="0"/>
              <a:buChar char="•"/>
              <a:defRPr sz="1700" spc="30" baseline="0">
                <a:latin typeface="Avant Garde"/>
              </a:defRPr>
            </a:lvl3pPr>
            <a:lvl4pPr marL="1600200" indent="-228600">
              <a:lnSpc>
                <a:spcPct val="100000"/>
              </a:lnSpc>
              <a:spcBef>
                <a:spcPct val="20000"/>
              </a:spcBef>
              <a:spcAft>
                <a:spcPts val="600"/>
              </a:spcAft>
              <a:buClr>
                <a:schemeClr val="tx1"/>
              </a:buClr>
              <a:buFont typeface="Arial" pitchFamily="34" charset="0"/>
              <a:buChar char="•"/>
              <a:defRPr sz="1700" spc="30" baseline="0">
                <a:latin typeface="Avant Garde"/>
              </a:defRPr>
            </a:lvl4pPr>
            <a:lvl5pPr marL="2057400" indent="-228600">
              <a:lnSpc>
                <a:spcPct val="100000"/>
              </a:lnSpc>
              <a:spcBef>
                <a:spcPct val="20000"/>
              </a:spcBef>
              <a:spcAft>
                <a:spcPts val="600"/>
              </a:spcAft>
              <a:buClr>
                <a:schemeClr val="tx1"/>
              </a:buClr>
              <a:buFont typeface="Arial" pitchFamily="34" charset="0"/>
              <a:buChar char="•"/>
              <a:defRPr sz="1700" spc="30" baseline="0">
                <a:latin typeface="Avant Garde"/>
              </a:defRPr>
            </a:lvl5pPr>
            <a:lvl6pPr marL="2514600" indent="-228600">
              <a:lnSpc>
                <a:spcPct val="100000"/>
              </a:lnSpc>
              <a:spcBef>
                <a:spcPct val="20000"/>
              </a:spcBef>
              <a:spcAft>
                <a:spcPts val="600"/>
              </a:spcAft>
              <a:buClr>
                <a:schemeClr val="tx2"/>
              </a:buClr>
              <a:buFont typeface="Arial" pitchFamily="34" charset="0"/>
              <a:buChar char="•"/>
              <a:defRPr sz="1700"/>
            </a:lvl6pPr>
            <a:lvl7pPr marL="2971800" indent="-228600">
              <a:lnSpc>
                <a:spcPct val="100000"/>
              </a:lnSpc>
              <a:spcBef>
                <a:spcPct val="20000"/>
              </a:spcBef>
              <a:spcAft>
                <a:spcPts val="600"/>
              </a:spcAft>
              <a:buClr>
                <a:schemeClr val="tx2"/>
              </a:buClr>
              <a:buFont typeface="Arial" pitchFamily="34" charset="0"/>
              <a:buChar char="•"/>
              <a:defRPr sz="1700"/>
            </a:lvl7pPr>
            <a:lvl8pPr marL="3429000" indent="-228600">
              <a:lnSpc>
                <a:spcPct val="100000"/>
              </a:lnSpc>
              <a:spcBef>
                <a:spcPct val="20000"/>
              </a:spcBef>
              <a:spcAft>
                <a:spcPts val="600"/>
              </a:spcAft>
              <a:buClr>
                <a:schemeClr val="tx2"/>
              </a:buClr>
              <a:buFont typeface="Arial" pitchFamily="34" charset="0"/>
              <a:buChar char="•"/>
              <a:defRPr sz="1700"/>
            </a:lvl8pPr>
            <a:lvl9pPr marL="3886200" indent="-228600">
              <a:lnSpc>
                <a:spcPct val="100000"/>
              </a:lnSpc>
              <a:spcBef>
                <a:spcPct val="20000"/>
              </a:spcBef>
              <a:spcAft>
                <a:spcPts val="600"/>
              </a:spcAft>
              <a:buClr>
                <a:schemeClr val="tx2"/>
              </a:buClr>
              <a:buFont typeface="Arial" pitchFamily="34" charset="0"/>
              <a:buChar char="•"/>
              <a:defRPr sz="1700"/>
            </a:lvl9pPr>
          </a:lstStyle>
          <a:p>
            <a:r>
              <a:rPr lang="en-US" sz="2000" dirty="0" smtClean="0"/>
              <a:t>I.5U </a:t>
            </a:r>
            <a:r>
              <a:rPr lang="en-US" sz="2000" dirty="0" err="1" smtClean="0"/>
              <a:t>cubelab</a:t>
            </a:r>
            <a:r>
              <a:rPr lang="en-US" sz="2000" dirty="0" smtClean="0"/>
              <a:t> </a:t>
            </a:r>
            <a:r>
              <a:rPr lang="en-US" sz="2000" dirty="0"/>
              <a:t>form container</a:t>
            </a:r>
          </a:p>
          <a:p>
            <a:endParaRPr lang="en-US" sz="800" dirty="0"/>
          </a:p>
          <a:p>
            <a:r>
              <a:rPr lang="en-US" sz="2000" dirty="0" smtClean="0"/>
              <a:t>Uses the NESI board microcontroller</a:t>
            </a:r>
            <a:endParaRPr lang="en-US" sz="2000" dirty="0"/>
          </a:p>
          <a:p>
            <a:endParaRPr lang="en-US" sz="800" dirty="0"/>
          </a:p>
          <a:p>
            <a:r>
              <a:rPr lang="en-US" sz="2000" dirty="0"/>
              <a:t>Programmable </a:t>
            </a:r>
            <a:r>
              <a:rPr lang="en-US" sz="2000" dirty="0" smtClean="0"/>
              <a:t>micro-controller, allowing </a:t>
            </a:r>
            <a:r>
              <a:rPr lang="en-US" sz="2000" dirty="0"/>
              <a:t>automation, control, </a:t>
            </a:r>
            <a:r>
              <a:rPr lang="en-US" sz="2000" dirty="0" smtClean="0"/>
              <a:t>and </a:t>
            </a:r>
            <a:r>
              <a:rPr lang="en-US" sz="2000" dirty="0"/>
              <a:t>data collection </a:t>
            </a:r>
          </a:p>
        </p:txBody>
      </p:sp>
      <p:pic>
        <p:nvPicPr>
          <p:cNvPr id="2050" name="Picture 2" descr="C:\Users\lcolville\Box Sync\NDC Pilot Project Houston\Images for Education\Clear Springs High School NanoLa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903" y="1579817"/>
            <a:ext cx="4229100" cy="280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271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How will my Experiment get into Space?</a:t>
            </a:r>
            <a:endParaRPr lang="en-US" sz="2200" dirty="0"/>
          </a:p>
        </p:txBody>
      </p:sp>
      <p:sp>
        <p:nvSpPr>
          <p:cNvPr id="3" name="Content Placeholder 2"/>
          <p:cNvSpPr>
            <a:spLocks noGrp="1"/>
          </p:cNvSpPr>
          <p:nvPr>
            <p:ph sz="quarter" idx="13"/>
          </p:nvPr>
        </p:nvSpPr>
        <p:spPr>
          <a:xfrm>
            <a:off x="457200" y="1143000"/>
            <a:ext cx="5257800" cy="4800600"/>
          </a:xfrm>
        </p:spPr>
        <p:txBody>
          <a:bodyPr>
            <a:normAutofit/>
          </a:bodyPr>
          <a:lstStyle/>
          <a:p>
            <a:pPr>
              <a:lnSpc>
                <a:spcPct val="110000"/>
              </a:lnSpc>
            </a:pPr>
            <a:r>
              <a:rPr lang="en-US" sz="1800" dirty="0" smtClean="0"/>
              <a:t>CASIS </a:t>
            </a:r>
            <a:r>
              <a:rPr lang="en-US" sz="1800" dirty="0"/>
              <a:t>is partnering with </a:t>
            </a:r>
            <a:r>
              <a:rPr lang="en-US" sz="1800" dirty="0" smtClean="0"/>
              <a:t>Texas A&amp;M (developer of the NESI board) </a:t>
            </a:r>
            <a:r>
              <a:rPr lang="en-US" sz="1800" dirty="0"/>
              <a:t>and </a:t>
            </a:r>
            <a:r>
              <a:rPr lang="en-US" sz="1800" dirty="0" smtClean="0"/>
              <a:t>NanoRacks</a:t>
            </a:r>
            <a:r>
              <a:rPr lang="en-US" sz="1800" dirty="0"/>
              <a:t> </a:t>
            </a:r>
            <a:r>
              <a:rPr lang="en-US" sz="1800" dirty="0" smtClean="0"/>
              <a:t>(payload integrator) to send experiments </a:t>
            </a:r>
            <a:r>
              <a:rPr lang="en-US" sz="1800" dirty="0"/>
              <a:t>to the </a:t>
            </a:r>
            <a:r>
              <a:rPr lang="en-US" sz="1800" dirty="0" smtClean="0"/>
              <a:t>ISS National Lab</a:t>
            </a:r>
          </a:p>
          <a:p>
            <a:pPr>
              <a:lnSpc>
                <a:spcPct val="110000"/>
              </a:lnSpc>
            </a:pPr>
            <a:r>
              <a:rPr lang="en-US" sz="1800" dirty="0" err="1" smtClean="0"/>
              <a:t>NanoLabs</a:t>
            </a:r>
            <a:r>
              <a:rPr lang="en-US" sz="1800" dirty="0" smtClean="0"/>
              <a:t> will </a:t>
            </a:r>
            <a:r>
              <a:rPr lang="en-US" sz="1800" dirty="0"/>
              <a:t>be stowed inside the ISS </a:t>
            </a:r>
            <a:r>
              <a:rPr lang="en-US" sz="1800" dirty="0" smtClean="0"/>
              <a:t>National Lab </a:t>
            </a:r>
            <a:r>
              <a:rPr lang="en-US" sz="1800" dirty="0"/>
              <a:t>in a specially designed rack to hold </a:t>
            </a:r>
            <a:r>
              <a:rPr lang="en-US" sz="1800" dirty="0" smtClean="0"/>
              <a:t>experiments </a:t>
            </a:r>
            <a:endParaRPr lang="en-US" sz="1800" dirty="0"/>
          </a:p>
          <a:p>
            <a:pPr>
              <a:lnSpc>
                <a:spcPct val="110000"/>
              </a:lnSpc>
            </a:pPr>
            <a:r>
              <a:rPr lang="en-US" sz="1800" dirty="0" err="1" smtClean="0"/>
              <a:t>NanoRacks</a:t>
            </a:r>
            <a:r>
              <a:rPr lang="en-US" sz="1800" dirty="0"/>
              <a:t>, in concert with CASIS, will provide technical payload integration services as well as assist in coordinating the launch and on-orbit logistical </a:t>
            </a:r>
            <a:r>
              <a:rPr lang="en-US" sz="1800" dirty="0" smtClean="0"/>
              <a:t>requirements</a:t>
            </a:r>
            <a:endParaRPr lang="en-US" sz="1800" dirty="0"/>
          </a:p>
        </p:txBody>
      </p:sp>
      <p:pic>
        <p:nvPicPr>
          <p:cNvPr id="4" name="Picture 4" descr="http://www.nasa.gov/images/content/455658main_aa_3-5_ISS_8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1295400"/>
            <a:ext cx="2133030" cy="21383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www.nasa.gov/images/content/651902main_spacex_2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733800"/>
            <a:ext cx="2127321"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0088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National Design challenge </a:t>
            </a:r>
            <a:br>
              <a:rPr lang="en-US" sz="2200" dirty="0" smtClean="0"/>
            </a:br>
            <a:r>
              <a:rPr lang="en-US" sz="2200" dirty="0" smtClean="0"/>
              <a:t>Pilot Program Timeline</a:t>
            </a:r>
            <a:endParaRPr lang="en-US" sz="2200" dirty="0"/>
          </a:p>
        </p:txBody>
      </p:sp>
      <p:grpSp>
        <p:nvGrpSpPr>
          <p:cNvPr id="5" name="Group 4"/>
          <p:cNvGrpSpPr/>
          <p:nvPr/>
        </p:nvGrpSpPr>
        <p:grpSpPr>
          <a:xfrm>
            <a:off x="381000" y="1981200"/>
            <a:ext cx="8229600" cy="2698522"/>
            <a:chOff x="457200" y="4390514"/>
            <a:chExt cx="8229600" cy="2698522"/>
          </a:xfrm>
        </p:grpSpPr>
        <p:grpSp>
          <p:nvGrpSpPr>
            <p:cNvPr id="6" name="Group 5"/>
            <p:cNvGrpSpPr/>
            <p:nvPr/>
          </p:nvGrpSpPr>
          <p:grpSpPr>
            <a:xfrm>
              <a:off x="457200" y="4390514"/>
              <a:ext cx="8229600" cy="605777"/>
              <a:chOff x="914400" y="4587760"/>
              <a:chExt cx="7239000" cy="605777"/>
            </a:xfrm>
          </p:grpSpPr>
          <p:sp>
            <p:nvSpPr>
              <p:cNvPr id="10" name="Right Arrow 9"/>
              <p:cNvSpPr/>
              <p:nvPr/>
            </p:nvSpPr>
            <p:spPr>
              <a:xfrm>
                <a:off x="5524500" y="4591582"/>
                <a:ext cx="2628900" cy="60195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latin typeface="Avant Garde"/>
                  </a:rPr>
                  <a:t>Spring</a:t>
                </a:r>
                <a:r>
                  <a:rPr lang="en-US" b="1" dirty="0" smtClean="0">
                    <a:solidFill>
                      <a:schemeClr val="bg1"/>
                    </a:solidFill>
                    <a:latin typeface="Avant Garde"/>
                  </a:rPr>
                  <a:t> </a:t>
                </a:r>
                <a:r>
                  <a:rPr lang="en-US" b="1" dirty="0" smtClean="0">
                    <a:solidFill>
                      <a:schemeClr val="bg1"/>
                    </a:solidFill>
                    <a:latin typeface="Avant Garde"/>
                  </a:rPr>
                  <a:t>2015</a:t>
                </a:r>
                <a:endParaRPr lang="en-US" b="1" dirty="0">
                  <a:solidFill>
                    <a:schemeClr val="bg1"/>
                  </a:solidFill>
                  <a:latin typeface="Avant Garde"/>
                </a:endParaRPr>
              </a:p>
            </p:txBody>
          </p:sp>
          <p:sp>
            <p:nvSpPr>
              <p:cNvPr id="11" name="Right Arrow 10"/>
              <p:cNvSpPr/>
              <p:nvPr/>
            </p:nvSpPr>
            <p:spPr>
              <a:xfrm>
                <a:off x="3313220" y="4591581"/>
                <a:ext cx="2628900" cy="60195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solidFill>
                      <a:schemeClr val="bg1"/>
                    </a:solidFill>
                    <a:latin typeface="Avant Garde"/>
                  </a:rPr>
                  <a:t>Fall 2014/Winter 2015</a:t>
                </a:r>
                <a:endParaRPr lang="en-US" sz="1600" b="1" dirty="0">
                  <a:solidFill>
                    <a:schemeClr val="bg1"/>
                  </a:solidFill>
                  <a:latin typeface="Avant Garde"/>
                </a:endParaRPr>
              </a:p>
            </p:txBody>
          </p:sp>
          <p:sp>
            <p:nvSpPr>
              <p:cNvPr id="12" name="Right Arrow 11"/>
              <p:cNvSpPr/>
              <p:nvPr/>
            </p:nvSpPr>
            <p:spPr>
              <a:xfrm>
                <a:off x="914400" y="4587760"/>
                <a:ext cx="2628900" cy="601955"/>
              </a:xfrm>
              <a:prstGeom prst="rightArrow">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bg1"/>
                    </a:solidFill>
                    <a:latin typeface="Avant Garde"/>
                  </a:rPr>
                  <a:t>Summer/Fall 2014</a:t>
                </a:r>
                <a:endParaRPr lang="en-US" b="1" dirty="0">
                  <a:solidFill>
                    <a:schemeClr val="bg1"/>
                  </a:solidFill>
                  <a:latin typeface="Avant Garde"/>
                </a:endParaRPr>
              </a:p>
            </p:txBody>
          </p:sp>
        </p:grpSp>
        <p:sp>
          <p:nvSpPr>
            <p:cNvPr id="7" name="Rectangle 6"/>
            <p:cNvSpPr/>
            <p:nvPr/>
          </p:nvSpPr>
          <p:spPr>
            <a:xfrm>
              <a:off x="914402" y="4949989"/>
              <a:ext cx="2438398" cy="2139047"/>
            </a:xfrm>
            <a:prstGeom prst="rect">
              <a:avLst/>
            </a:prstGeom>
          </p:spPr>
          <p:txBody>
            <a:bodyPr wrap="square">
              <a:spAutoFit/>
            </a:bodyPr>
            <a:lstStyle/>
            <a:p>
              <a:pPr lvl="0"/>
              <a:r>
                <a:rPr lang="en-US" sz="1900" dirty="0">
                  <a:solidFill>
                    <a:srgbClr val="FFFFFF"/>
                  </a:solidFill>
                  <a:latin typeface="Avant Garde"/>
                </a:rPr>
                <a:t>Professional development workshops for teachers to </a:t>
              </a:r>
              <a:r>
                <a:rPr lang="en-US" sz="1900" dirty="0" smtClean="0">
                  <a:solidFill>
                    <a:srgbClr val="FFFFFF"/>
                  </a:solidFill>
                  <a:latin typeface="Avant Garde"/>
                </a:rPr>
                <a:t>design experiments and implementation plan</a:t>
              </a:r>
              <a:endParaRPr lang="en-US" sz="1900" dirty="0">
                <a:solidFill>
                  <a:srgbClr val="FFFFFF"/>
                </a:solidFill>
                <a:latin typeface="Avant Garde"/>
              </a:endParaRPr>
            </a:p>
          </p:txBody>
        </p:sp>
        <p:sp>
          <p:nvSpPr>
            <p:cNvPr id="8" name="Rectangle 7"/>
            <p:cNvSpPr/>
            <p:nvPr/>
          </p:nvSpPr>
          <p:spPr>
            <a:xfrm>
              <a:off x="3657600" y="4923914"/>
              <a:ext cx="1871312" cy="2139047"/>
            </a:xfrm>
            <a:prstGeom prst="rect">
              <a:avLst/>
            </a:prstGeom>
          </p:spPr>
          <p:txBody>
            <a:bodyPr wrap="square">
              <a:spAutoFit/>
            </a:bodyPr>
            <a:lstStyle/>
            <a:p>
              <a:pPr lvl="0"/>
              <a:r>
                <a:rPr lang="en-US" sz="1900" dirty="0">
                  <a:solidFill>
                    <a:srgbClr val="FFFFFF"/>
                  </a:solidFill>
                  <a:latin typeface="Avant Garde"/>
                </a:rPr>
                <a:t>Complete experiments; payload integration activities with NanoRacks begin</a:t>
              </a:r>
            </a:p>
          </p:txBody>
        </p:sp>
        <p:sp>
          <p:nvSpPr>
            <p:cNvPr id="9" name="Rectangle 8"/>
            <p:cNvSpPr/>
            <p:nvPr/>
          </p:nvSpPr>
          <p:spPr>
            <a:xfrm>
              <a:off x="6400800" y="4992469"/>
              <a:ext cx="1760621" cy="1261884"/>
            </a:xfrm>
            <a:prstGeom prst="rect">
              <a:avLst/>
            </a:prstGeom>
          </p:spPr>
          <p:txBody>
            <a:bodyPr wrap="square">
              <a:spAutoFit/>
            </a:bodyPr>
            <a:lstStyle/>
            <a:p>
              <a:pPr lvl="0"/>
              <a:r>
                <a:rPr lang="en-US" sz="1900" dirty="0">
                  <a:solidFill>
                    <a:srgbClr val="FFFFFF"/>
                  </a:solidFill>
                  <a:latin typeface="Avant Garde"/>
                </a:rPr>
                <a:t>Fly experiments to the National Lab</a:t>
              </a:r>
            </a:p>
          </p:txBody>
        </p:sp>
      </p:grpSp>
    </p:spTree>
    <p:extLst>
      <p:ext uri="{BB962C8B-B14F-4D97-AF65-F5344CB8AC3E}">
        <p14:creationId xmlns:p14="http://schemas.microsoft.com/office/powerpoint/2010/main" val="2335894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National Design challenge </a:t>
            </a:r>
            <a:br>
              <a:rPr lang="en-US" sz="2200" dirty="0"/>
            </a:br>
            <a:r>
              <a:rPr lang="en-US" sz="2200" dirty="0" smtClean="0"/>
              <a:t>Program Timeline</a:t>
            </a:r>
            <a:endParaRPr lang="en-US" sz="2200" dirty="0"/>
          </a:p>
        </p:txBody>
      </p:sp>
      <p:sp>
        <p:nvSpPr>
          <p:cNvPr id="3" name="Content Placeholder 2"/>
          <p:cNvSpPr>
            <a:spLocks noGrp="1"/>
          </p:cNvSpPr>
          <p:nvPr>
            <p:ph sz="quarter" idx="13"/>
          </p:nvPr>
        </p:nvSpPr>
        <p:spPr>
          <a:xfrm>
            <a:off x="457200" y="1219200"/>
            <a:ext cx="8229600" cy="4800600"/>
          </a:xfrm>
        </p:spPr>
        <p:txBody>
          <a:bodyPr>
            <a:normAutofit fontScale="92500" lnSpcReduction="10000"/>
          </a:bodyPr>
          <a:lstStyle/>
          <a:p>
            <a:r>
              <a:rPr lang="en-US" sz="1800" b="1" i="1" dirty="0" smtClean="0"/>
              <a:t>May 8-9, </a:t>
            </a:r>
            <a:r>
              <a:rPr lang="en-US" sz="1800" b="1" i="1" dirty="0"/>
              <a:t>2014 </a:t>
            </a:r>
            <a:r>
              <a:rPr lang="en-US" sz="1800" dirty="0"/>
              <a:t>– Kick-off meeting at Wings Over the Rockies and professional development </a:t>
            </a:r>
            <a:r>
              <a:rPr lang="en-US" sz="1800" dirty="0" smtClean="0"/>
              <a:t>workshops</a:t>
            </a:r>
          </a:p>
          <a:p>
            <a:r>
              <a:rPr lang="en-US" sz="1800" b="1" i="1" dirty="0" smtClean="0"/>
              <a:t>July 21-25, 2014 </a:t>
            </a:r>
            <a:r>
              <a:rPr lang="en-US" sz="1800" dirty="0"/>
              <a:t>– </a:t>
            </a:r>
            <a:r>
              <a:rPr lang="en-US" sz="1800" dirty="0" smtClean="0"/>
              <a:t>five </a:t>
            </a:r>
            <a:r>
              <a:rPr lang="en-US" sz="1800" dirty="0"/>
              <a:t>days of professional development </a:t>
            </a:r>
            <a:r>
              <a:rPr lang="en-US" sz="1800" dirty="0" smtClean="0"/>
              <a:t>workshops with Texas A&amp;M and </a:t>
            </a:r>
            <a:r>
              <a:rPr lang="en-US" sz="1800" dirty="0" err="1" smtClean="0"/>
              <a:t>Alli</a:t>
            </a:r>
            <a:r>
              <a:rPr lang="en-US" sz="1800" dirty="0" smtClean="0"/>
              <a:t> Westover</a:t>
            </a:r>
            <a:endParaRPr lang="en-US" sz="1800" dirty="0"/>
          </a:p>
          <a:p>
            <a:r>
              <a:rPr lang="en-US" sz="1800" b="1" i="1" dirty="0" smtClean="0"/>
              <a:t>Summer </a:t>
            </a:r>
            <a:r>
              <a:rPr lang="en-US" sz="1800" b="1" i="1" dirty="0"/>
              <a:t>2014 </a:t>
            </a:r>
            <a:r>
              <a:rPr lang="en-US" sz="1800" i="1" dirty="0"/>
              <a:t>– </a:t>
            </a:r>
            <a:r>
              <a:rPr lang="en-US" sz="1800" dirty="0"/>
              <a:t>Teachers design their experiments and plan implementation </a:t>
            </a:r>
            <a:r>
              <a:rPr lang="en-US" sz="1800" dirty="0" smtClean="0"/>
              <a:t> </a:t>
            </a:r>
            <a:r>
              <a:rPr lang="en-US" sz="1800" dirty="0"/>
              <a:t>within their </a:t>
            </a:r>
            <a:r>
              <a:rPr lang="en-US" sz="1800" dirty="0" smtClean="0"/>
              <a:t>schools; </a:t>
            </a:r>
            <a:r>
              <a:rPr lang="en-US" sz="1800" i="1" dirty="0" smtClean="0">
                <a:solidFill>
                  <a:srgbClr val="FFFF00"/>
                </a:solidFill>
              </a:rPr>
              <a:t>MENTORS MAY BE NEEDED</a:t>
            </a:r>
            <a:endParaRPr lang="en-US" sz="1800" dirty="0" smtClean="0"/>
          </a:p>
          <a:p>
            <a:r>
              <a:rPr lang="en-US" sz="1800" b="1" i="1" dirty="0" smtClean="0"/>
              <a:t>Fall </a:t>
            </a:r>
            <a:r>
              <a:rPr lang="en-US" sz="1800" b="1" i="1" dirty="0"/>
              <a:t>2014/Winter 2015 </a:t>
            </a:r>
            <a:r>
              <a:rPr lang="en-US" sz="1800" i="1" dirty="0" smtClean="0"/>
              <a:t>– </a:t>
            </a:r>
            <a:r>
              <a:rPr lang="en-US" sz="1800" dirty="0"/>
              <a:t>Implement ground and flight-based experiments; payload integration of flight-based experiments </a:t>
            </a:r>
            <a:r>
              <a:rPr lang="en-US" sz="1800" dirty="0" smtClean="0"/>
              <a:t>begins; </a:t>
            </a:r>
            <a:r>
              <a:rPr lang="en-US" sz="1800" i="1" dirty="0" smtClean="0">
                <a:solidFill>
                  <a:srgbClr val="FFFF00"/>
                </a:solidFill>
              </a:rPr>
              <a:t>MENTORS NEEDED</a:t>
            </a:r>
          </a:p>
          <a:p>
            <a:r>
              <a:rPr lang="en-US" sz="1800" b="1" i="1" dirty="0" smtClean="0"/>
              <a:t>October 2014</a:t>
            </a:r>
            <a:r>
              <a:rPr lang="en-US" sz="1800" i="1" dirty="0"/>
              <a:t> – </a:t>
            </a:r>
            <a:r>
              <a:rPr lang="en-US" sz="1800" i="1" dirty="0" smtClean="0"/>
              <a:t> ISF/</a:t>
            </a:r>
            <a:r>
              <a:rPr lang="en-US" sz="1800" i="1" dirty="0" err="1" smtClean="0"/>
              <a:t>Tox</a:t>
            </a:r>
            <a:r>
              <a:rPr lang="en-US" sz="1800" i="1" dirty="0" smtClean="0"/>
              <a:t> forms due to </a:t>
            </a:r>
            <a:r>
              <a:rPr lang="en-US" sz="1800" i="1" dirty="0" err="1" smtClean="0"/>
              <a:t>NanoRacks</a:t>
            </a:r>
            <a:endParaRPr lang="en-US" sz="1800" i="1" dirty="0" smtClean="0"/>
          </a:p>
          <a:p>
            <a:r>
              <a:rPr lang="en-US" sz="1800" b="1" i="1" dirty="0" smtClean="0"/>
              <a:t>December 2014 </a:t>
            </a:r>
            <a:r>
              <a:rPr lang="en-US" sz="1800" i="1" dirty="0"/>
              <a:t>– </a:t>
            </a:r>
            <a:r>
              <a:rPr lang="en-US" sz="1800" i="1" dirty="0" smtClean="0"/>
              <a:t> Safety/Test Experiment Packages due to </a:t>
            </a:r>
            <a:r>
              <a:rPr lang="en-US" sz="1800" i="1" dirty="0" err="1" smtClean="0"/>
              <a:t>Nano</a:t>
            </a:r>
            <a:r>
              <a:rPr lang="en-US" sz="1800" i="1" dirty="0" smtClean="0"/>
              <a:t> Racks</a:t>
            </a:r>
          </a:p>
          <a:p>
            <a:r>
              <a:rPr lang="en-US" sz="1800" b="1" i="1" dirty="0" smtClean="0"/>
              <a:t>December 2014 </a:t>
            </a:r>
            <a:r>
              <a:rPr lang="en-US" sz="1800" i="1" dirty="0"/>
              <a:t>– </a:t>
            </a:r>
            <a:r>
              <a:rPr lang="en-US" sz="1800" i="1" dirty="0" smtClean="0"/>
              <a:t> NASA Safety Review Board for Experiments</a:t>
            </a:r>
            <a:endParaRPr lang="en-US" sz="1800" i="1" dirty="0"/>
          </a:p>
          <a:p>
            <a:r>
              <a:rPr lang="en-US" sz="1800" b="1" i="1" dirty="0" smtClean="0"/>
              <a:t>Spring 2015 </a:t>
            </a:r>
            <a:r>
              <a:rPr lang="en-US" sz="1800" i="1" dirty="0"/>
              <a:t>– </a:t>
            </a:r>
            <a:r>
              <a:rPr lang="en-US" sz="1800" dirty="0"/>
              <a:t>Experiments are launched to the ISS </a:t>
            </a:r>
            <a:endParaRPr lang="en-US" sz="1800" dirty="0" smtClean="0"/>
          </a:p>
          <a:p>
            <a:r>
              <a:rPr lang="en-US" sz="1800" b="1" i="1" dirty="0"/>
              <a:t>S</a:t>
            </a:r>
            <a:r>
              <a:rPr lang="en-US" sz="1800" b="1" i="1" dirty="0" smtClean="0"/>
              <a:t>pring 2015 </a:t>
            </a:r>
            <a:r>
              <a:rPr lang="en-US" sz="1800" i="1" dirty="0"/>
              <a:t>– </a:t>
            </a:r>
            <a:r>
              <a:rPr lang="en-US" sz="1800" dirty="0"/>
              <a:t>Data downloaded and analyzed (up to 30 days)</a:t>
            </a:r>
          </a:p>
          <a:p>
            <a:r>
              <a:rPr lang="en-US" sz="1800" b="1" i="1" dirty="0" smtClean="0"/>
              <a:t>Summer 2015 </a:t>
            </a:r>
            <a:r>
              <a:rPr lang="en-US" sz="1800" i="1" dirty="0"/>
              <a:t>– </a:t>
            </a:r>
            <a:r>
              <a:rPr lang="en-US" sz="1800" dirty="0"/>
              <a:t>Final project deliverables </a:t>
            </a:r>
            <a:r>
              <a:rPr lang="en-US" sz="1800" dirty="0" smtClean="0"/>
              <a:t>due for teachers</a:t>
            </a:r>
            <a:endParaRPr lang="en-US" sz="1800" dirty="0"/>
          </a:p>
        </p:txBody>
      </p:sp>
    </p:spTree>
    <p:extLst>
      <p:ext uri="{BB962C8B-B14F-4D97-AF65-F5344CB8AC3E}">
        <p14:creationId xmlns:p14="http://schemas.microsoft.com/office/powerpoint/2010/main" val="1846150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community</a:t>
            </a:r>
            <a:r>
              <a:rPr lang="en-US" sz="2200" dirty="0" smtClean="0"/>
              <a:t> Mentor </a:t>
            </a:r>
            <a:r>
              <a:rPr lang="en-US" sz="2200" dirty="0" smtClean="0"/>
              <a:t>responsibilities</a:t>
            </a:r>
            <a:endParaRPr lang="en-US" sz="2200" dirty="0"/>
          </a:p>
        </p:txBody>
      </p:sp>
      <p:sp>
        <p:nvSpPr>
          <p:cNvPr id="3" name="Content Placeholder 2"/>
          <p:cNvSpPr>
            <a:spLocks noGrp="1"/>
          </p:cNvSpPr>
          <p:nvPr>
            <p:ph sz="quarter" idx="13"/>
          </p:nvPr>
        </p:nvSpPr>
        <p:spPr>
          <a:xfrm>
            <a:off x="457200" y="1219200"/>
            <a:ext cx="8229600" cy="4800600"/>
          </a:xfrm>
        </p:spPr>
        <p:txBody>
          <a:bodyPr>
            <a:normAutofit/>
          </a:bodyPr>
          <a:lstStyle/>
          <a:p>
            <a:pPr marL="0" indent="0">
              <a:buNone/>
            </a:pPr>
            <a:endParaRPr lang="en-US" dirty="0"/>
          </a:p>
          <a:p>
            <a:r>
              <a:rPr lang="en-US" sz="1800" dirty="0" smtClean="0"/>
              <a:t>Mentors will be partnered with each selected school based on their project topic and needs; schools can also find their own mentors in the local community</a:t>
            </a:r>
            <a:endParaRPr lang="en-US" sz="1800" dirty="0"/>
          </a:p>
          <a:p>
            <a:r>
              <a:rPr lang="en-US" sz="1800" dirty="0" smtClean="0"/>
              <a:t>Mentors will assist </a:t>
            </a:r>
            <a:r>
              <a:rPr lang="en-US" sz="1800" dirty="0"/>
              <a:t>the </a:t>
            </a:r>
            <a:r>
              <a:rPr lang="en-US" sz="1800" dirty="0" smtClean="0"/>
              <a:t>teacher(s) and students with a variety of disciplines, including but not limited to, the sciences, computer </a:t>
            </a:r>
            <a:r>
              <a:rPr lang="en-US" sz="1800" dirty="0"/>
              <a:t>programming, engineering design and </a:t>
            </a:r>
            <a:r>
              <a:rPr lang="en-US" sz="1800" dirty="0" smtClean="0"/>
              <a:t>fabrication </a:t>
            </a:r>
            <a:r>
              <a:rPr lang="en-US" sz="1800" dirty="0"/>
              <a:t>of </a:t>
            </a:r>
            <a:r>
              <a:rPr lang="en-US" sz="1800" dirty="0" smtClean="0"/>
              <a:t>space - based flight hardware</a:t>
            </a:r>
          </a:p>
          <a:p>
            <a:r>
              <a:rPr lang="en-US" sz="1800" dirty="0" smtClean="0"/>
              <a:t>Mentors will assist </a:t>
            </a:r>
            <a:r>
              <a:rPr lang="en-US" sz="1800" dirty="0"/>
              <a:t>with the iterative design process of the ground and space-based experiment </a:t>
            </a:r>
            <a:endParaRPr lang="en-US" sz="1800" dirty="0" smtClean="0"/>
          </a:p>
          <a:p>
            <a:r>
              <a:rPr lang="en-US" sz="1800" dirty="0" smtClean="0"/>
              <a:t>Mentors will attend teacher </a:t>
            </a:r>
            <a:r>
              <a:rPr lang="en-US" sz="1800" dirty="0"/>
              <a:t>workshops (optional</a:t>
            </a:r>
            <a:r>
              <a:rPr lang="en-US" sz="1800" dirty="0" smtClean="0"/>
              <a:t>)</a:t>
            </a:r>
            <a:endParaRPr lang="en-US" sz="1800" dirty="0"/>
          </a:p>
          <a:p>
            <a:pPr marL="0" indent="0">
              <a:buNone/>
            </a:pPr>
            <a:endParaRPr lang="en-US" dirty="0"/>
          </a:p>
        </p:txBody>
      </p:sp>
    </p:spTree>
    <p:extLst>
      <p:ext uri="{BB962C8B-B14F-4D97-AF65-F5344CB8AC3E}">
        <p14:creationId xmlns:p14="http://schemas.microsoft.com/office/powerpoint/2010/main" val="31018640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NDC Pilot Program website</a:t>
            </a:r>
            <a:endParaRPr lang="en-US" dirty="0"/>
          </a:p>
        </p:txBody>
      </p:sp>
      <p:sp>
        <p:nvSpPr>
          <p:cNvPr id="3" name="Content Placeholder 2"/>
          <p:cNvSpPr>
            <a:spLocks noGrp="1"/>
          </p:cNvSpPr>
          <p:nvPr>
            <p:ph sz="quarter" idx="13"/>
          </p:nvPr>
        </p:nvSpPr>
        <p:spPr/>
        <p:txBody>
          <a:bodyPr>
            <a:normAutofit/>
          </a:bodyPr>
          <a:lstStyle/>
          <a:p>
            <a:pPr marL="0" indent="0" algn="ctr">
              <a:buNone/>
            </a:pPr>
            <a:r>
              <a:rPr lang="en-US" sz="2000" b="1" dirty="0" smtClean="0">
                <a:solidFill>
                  <a:srgbClr val="00B0F0"/>
                </a:solidFill>
              </a:rPr>
              <a:t>Website: http</a:t>
            </a:r>
            <a:r>
              <a:rPr lang="en-US" sz="2000" b="1" dirty="0">
                <a:solidFill>
                  <a:srgbClr val="00B0F0"/>
                </a:solidFill>
              </a:rPr>
              <a:t>://</a:t>
            </a:r>
            <a:r>
              <a:rPr lang="en-US" sz="2000" b="1" dirty="0" smtClean="0">
                <a:solidFill>
                  <a:srgbClr val="00B0F0"/>
                </a:solidFill>
              </a:rPr>
              <a:t>ndcpilot.weebly.com</a:t>
            </a:r>
          </a:p>
          <a:p>
            <a:endParaRPr lang="en-US" sz="1600" dirty="0"/>
          </a:p>
        </p:txBody>
      </p:sp>
      <p:pic>
        <p:nvPicPr>
          <p:cNvPr id="4111"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2" y="1606475"/>
            <a:ext cx="7852061" cy="472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http://iss-casis.org/Portals/0/images/casis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52408"/>
            <a:ext cx="131445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401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CASIS responsibilities</a:t>
            </a:r>
            <a:endParaRPr lang="en-US" sz="2200" dirty="0"/>
          </a:p>
        </p:txBody>
      </p:sp>
      <p:sp>
        <p:nvSpPr>
          <p:cNvPr id="3" name="Content Placeholder 2"/>
          <p:cNvSpPr>
            <a:spLocks noGrp="1"/>
          </p:cNvSpPr>
          <p:nvPr>
            <p:ph sz="quarter" idx="13"/>
          </p:nvPr>
        </p:nvSpPr>
        <p:spPr>
          <a:xfrm>
            <a:off x="457200" y="990600"/>
            <a:ext cx="7696200" cy="4800600"/>
          </a:xfrm>
        </p:spPr>
        <p:txBody>
          <a:bodyPr>
            <a:normAutofit/>
          </a:bodyPr>
          <a:lstStyle/>
          <a:p>
            <a:pPr marL="0" indent="0">
              <a:buNone/>
            </a:pPr>
            <a:endParaRPr lang="en-US" dirty="0"/>
          </a:p>
          <a:p>
            <a:r>
              <a:rPr lang="en-US" sz="1800" dirty="0" smtClean="0"/>
              <a:t>Provide a grant to three schools in the amount of $10,000 each (CASIS will pay for hardware and technical support directly to Texas A&amp;M from grant funds)</a:t>
            </a:r>
          </a:p>
          <a:p>
            <a:r>
              <a:rPr lang="en-US" sz="1800" dirty="0" smtClean="0"/>
              <a:t>Coordinate </a:t>
            </a:r>
            <a:r>
              <a:rPr lang="en-US" sz="1800" dirty="0"/>
              <a:t>with NASA for flight and on orbit access to the ISS</a:t>
            </a:r>
          </a:p>
          <a:p>
            <a:r>
              <a:rPr lang="en-US" sz="1800" dirty="0"/>
              <a:t>Provide a Professional Development Mentor to work with selected schools to provide professional development workshops and project guidance</a:t>
            </a:r>
          </a:p>
          <a:p>
            <a:r>
              <a:rPr lang="en-US" sz="1800" dirty="0"/>
              <a:t>Provide technical payload development and integration services via </a:t>
            </a:r>
            <a:r>
              <a:rPr lang="en-US" sz="1800" dirty="0" err="1"/>
              <a:t>NanoRacks</a:t>
            </a:r>
            <a:r>
              <a:rPr lang="en-US" sz="1800" dirty="0"/>
              <a:t>, LLC</a:t>
            </a:r>
          </a:p>
          <a:p>
            <a:r>
              <a:rPr lang="en-US" sz="1800" dirty="0" smtClean="0"/>
              <a:t>Define </a:t>
            </a:r>
            <a:r>
              <a:rPr lang="en-US" sz="1800" dirty="0"/>
              <a:t>project deadlines</a:t>
            </a:r>
          </a:p>
          <a:p>
            <a:pPr marL="0" indent="0">
              <a:buNone/>
            </a:pPr>
            <a:endParaRPr lang="en-US" dirty="0"/>
          </a:p>
        </p:txBody>
      </p:sp>
    </p:spTree>
    <p:extLst>
      <p:ext uri="{BB962C8B-B14F-4D97-AF65-F5344CB8AC3E}">
        <p14:creationId xmlns:p14="http://schemas.microsoft.com/office/powerpoint/2010/main" val="9310045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School responsibilities</a:t>
            </a:r>
            <a:endParaRPr lang="en-US" sz="2200" dirty="0"/>
          </a:p>
        </p:txBody>
      </p:sp>
      <p:sp>
        <p:nvSpPr>
          <p:cNvPr id="3" name="Content Placeholder 2"/>
          <p:cNvSpPr>
            <a:spLocks noGrp="1"/>
          </p:cNvSpPr>
          <p:nvPr>
            <p:ph sz="quarter" idx="13"/>
          </p:nvPr>
        </p:nvSpPr>
        <p:spPr>
          <a:xfrm>
            <a:off x="457200" y="1219200"/>
            <a:ext cx="8229600" cy="4800600"/>
          </a:xfrm>
        </p:spPr>
        <p:txBody>
          <a:bodyPr>
            <a:normAutofit/>
          </a:bodyPr>
          <a:lstStyle/>
          <a:p>
            <a:pPr marL="0" indent="0">
              <a:buNone/>
            </a:pPr>
            <a:endParaRPr lang="en-US" dirty="0"/>
          </a:p>
          <a:p>
            <a:pPr marL="0" indent="0">
              <a:buNone/>
            </a:pPr>
            <a:endParaRPr lang="en-US" dirty="0"/>
          </a:p>
        </p:txBody>
      </p:sp>
      <p:sp>
        <p:nvSpPr>
          <p:cNvPr id="4" name="Content Placeholder 2"/>
          <p:cNvSpPr txBox="1">
            <a:spLocks/>
          </p:cNvSpPr>
          <p:nvPr/>
        </p:nvSpPr>
        <p:spPr>
          <a:xfrm>
            <a:off x="609600" y="838200"/>
            <a:ext cx="7820526" cy="4953000"/>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00000"/>
              </a:lnSpc>
              <a:spcBef>
                <a:spcPct val="20000"/>
              </a:spcBef>
              <a:spcAft>
                <a:spcPts val="600"/>
              </a:spcAft>
              <a:buClr>
                <a:schemeClr val="tx2"/>
              </a:buClr>
              <a:buFontTx/>
              <a:buBlip>
                <a:blip r:embed="rId3"/>
              </a:buBlip>
              <a:defRPr sz="1700" kern="1200" spc="30" baseline="0">
                <a:solidFill>
                  <a:schemeClr val="tx1"/>
                </a:solidFill>
                <a:latin typeface="Avant Garde"/>
                <a:ea typeface="+mn-ea"/>
                <a:cs typeface="+mn-cs"/>
              </a:defRPr>
            </a:lvl1pPr>
            <a:lvl2pPr marL="742950" indent="-28575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2pPr>
            <a:lvl3pPr marL="11430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3pPr>
            <a:lvl4pPr marL="16002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4pPr>
            <a:lvl5pPr marL="2057400" indent="-228600" algn="l" defTabSz="914400" rtl="0" eaLnBrk="1" latinLnBrk="0" hangingPunct="1">
              <a:lnSpc>
                <a:spcPct val="100000"/>
              </a:lnSpc>
              <a:spcBef>
                <a:spcPct val="20000"/>
              </a:spcBef>
              <a:spcAft>
                <a:spcPts val="600"/>
              </a:spcAft>
              <a:buClr>
                <a:schemeClr val="tx1"/>
              </a:buClr>
              <a:buFont typeface="Arial" pitchFamily="34" charset="0"/>
              <a:buChar char="•"/>
              <a:defRPr sz="1700" kern="1200" spc="30" baseline="0">
                <a:solidFill>
                  <a:schemeClr val="tx1"/>
                </a:solidFill>
                <a:latin typeface="Avant Garde"/>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Tx/>
              <a:buNone/>
            </a:pPr>
            <a:endParaRPr lang="en-US" dirty="0" smtClean="0"/>
          </a:p>
          <a:p>
            <a:r>
              <a:rPr lang="en-US" sz="1800" dirty="0" smtClean="0"/>
              <a:t>Use grant money to purchase additional technical support (if needed), fabrication supplies for the </a:t>
            </a:r>
            <a:r>
              <a:rPr lang="en-US" sz="1800" dirty="0" err="1" smtClean="0"/>
              <a:t>NanoLab</a:t>
            </a:r>
            <a:r>
              <a:rPr lang="en-US" sz="1800" dirty="0" smtClean="0"/>
              <a:t>, teacher stipend(s) and travel costs</a:t>
            </a:r>
          </a:p>
          <a:p>
            <a:r>
              <a:rPr lang="en-US" sz="1800" dirty="0" smtClean="0"/>
              <a:t>Design a flight-based experiment to fit inside a </a:t>
            </a:r>
            <a:r>
              <a:rPr lang="en-US" sz="1800" dirty="0" err="1" smtClean="0"/>
              <a:t>NanoLab</a:t>
            </a:r>
            <a:r>
              <a:rPr lang="en-US" sz="1800" dirty="0" smtClean="0"/>
              <a:t> to be flown on the ISS; design an identical ground-based experiment to compare to the flight-based experiment</a:t>
            </a:r>
          </a:p>
          <a:p>
            <a:r>
              <a:rPr lang="en-US" sz="1800" dirty="0" smtClean="0"/>
              <a:t>Require that the teacher(s) on the team attend professional development workshops for the program</a:t>
            </a:r>
          </a:p>
          <a:p>
            <a:r>
              <a:rPr lang="en-US" sz="1800" dirty="0" smtClean="0"/>
              <a:t>Require teacher(s) to attend weekly status meetings with the CASIS Professional Development </a:t>
            </a:r>
            <a:r>
              <a:rPr lang="en-US" sz="1800" dirty="0" smtClean="0"/>
              <a:t>Mentor and with Texas A&amp;M</a:t>
            </a:r>
          </a:p>
          <a:p>
            <a:r>
              <a:rPr lang="en-US" sz="1800" dirty="0" smtClean="0"/>
              <a:t>Required status reports, blog submissions, documentation to the NDC Denver website</a:t>
            </a:r>
            <a:endParaRPr lang="en-US" sz="1800" dirty="0" smtClean="0"/>
          </a:p>
          <a:p>
            <a:r>
              <a:rPr lang="en-US" sz="1800" dirty="0" smtClean="0"/>
              <a:t>Require teacher(s) to submit all the necessary documentation, final report and flight hardware within the project established deadlines</a:t>
            </a:r>
          </a:p>
          <a:p>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97692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200" dirty="0" smtClean="0"/>
              <a:t>Mentors assisting with Projects</a:t>
            </a:r>
            <a:endParaRPr lang="en-US" sz="2200" dirty="0"/>
          </a:p>
        </p:txBody>
      </p:sp>
      <p:sp>
        <p:nvSpPr>
          <p:cNvPr id="3" name="Content Placeholder 2"/>
          <p:cNvSpPr>
            <a:spLocks noGrp="1"/>
          </p:cNvSpPr>
          <p:nvPr>
            <p:ph sz="quarter" idx="13"/>
          </p:nvPr>
        </p:nvSpPr>
        <p:spPr>
          <a:xfrm>
            <a:off x="457200" y="914400"/>
            <a:ext cx="8001000" cy="5029200"/>
          </a:xfrm>
        </p:spPr>
        <p:txBody>
          <a:bodyPr>
            <a:normAutofit/>
          </a:bodyPr>
          <a:lstStyle/>
          <a:p>
            <a:endParaRPr lang="en-US" sz="800" dirty="0" smtClean="0"/>
          </a:p>
          <a:p>
            <a:endParaRPr lang="en-US" sz="2000" dirty="0" smtClean="0"/>
          </a:p>
          <a:p>
            <a:pPr marL="0" indent="0">
              <a:buNone/>
            </a:pPr>
            <a:endParaRPr lang="en-US" sz="800" i="1" dirty="0" smtClean="0"/>
          </a:p>
          <a:p>
            <a:pPr marL="0" indent="0">
              <a:buNone/>
            </a:pPr>
            <a:endParaRPr lang="en-US" sz="2000" i="1" dirty="0" smtClean="0"/>
          </a:p>
          <a:p>
            <a:pPr marL="0" indent="0">
              <a:buNone/>
            </a:pPr>
            <a:endParaRPr lang="en-US" sz="2000" dirty="0"/>
          </a:p>
        </p:txBody>
      </p:sp>
      <p:pic>
        <p:nvPicPr>
          <p:cNvPr id="1026" name="Picture 2" descr="C:\Users\lcolville\Documents\My Box Files\NDC Pilot Project Denver\NDC Houston Mentor Photos\kathy, dakotah, colton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 y="1054230"/>
            <a:ext cx="3115559" cy="22223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colville\Documents\My Box Files\NDC Pilot Project Denver\NDC Houston Mentor Photos\Susan and Ment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4840" y="1054230"/>
            <a:ext cx="2963160" cy="222237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sers\lcolville\Documents\My Box Files\NDC Pilot Project Houston\Images\NDC Houston Mentor Photos\Dr  Morgan with Angela and cre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4840" y="3498914"/>
            <a:ext cx="2963160" cy="2292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lcolville\Documents\My Box Files\NDC Pilot Project Houston\Images\NDC Houston Mentor Photos\Colton-Jessika's projec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3498913"/>
            <a:ext cx="3115558" cy="2292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283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integration</a:t>
            </a:r>
            <a:endParaRPr lang="en-US" dirty="0"/>
          </a:p>
        </p:txBody>
      </p:sp>
      <p:sp>
        <p:nvSpPr>
          <p:cNvPr id="3" name="Content Placeholder 2"/>
          <p:cNvSpPr>
            <a:spLocks noGrp="1"/>
          </p:cNvSpPr>
          <p:nvPr>
            <p:ph sz="quarter" idx="13"/>
          </p:nvPr>
        </p:nvSpPr>
        <p:spPr>
          <a:xfrm>
            <a:off x="457200" y="1143000"/>
            <a:ext cx="8229600" cy="1066800"/>
          </a:xfrm>
        </p:spPr>
        <p:txBody>
          <a:bodyPr>
            <a:normAutofit/>
          </a:bodyPr>
          <a:lstStyle/>
          <a:p>
            <a:r>
              <a:rPr lang="en-US" sz="2000" dirty="0" smtClean="0"/>
              <a:t>NanoRacks will serve as the “Implementation Partner” for the Pilot Program experiments</a:t>
            </a:r>
          </a:p>
          <a:p>
            <a:endParaRPr lang="en-US" sz="800" dirty="0" smtClean="0"/>
          </a:p>
          <a:p>
            <a:pPr lvl="1"/>
            <a:endParaRPr lang="en-US" sz="2000" dirty="0" smtClean="0"/>
          </a:p>
        </p:txBody>
      </p:sp>
      <p:pic>
        <p:nvPicPr>
          <p:cNvPr id="4" name="Picture 2" descr="http://www.nasa.gov/images/content/616364main_45i_hands_on_hands_off2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1" y="2057400"/>
            <a:ext cx="2579216" cy="17065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SIS Extends Deadline for Materials Testing Proposal Submissions to December 27, 2012 "/>
          <p:cNvPicPr>
            <a:picLocks noChangeAspect="1" noChangeArrowheads="1"/>
          </p:cNvPicPr>
          <p:nvPr/>
        </p:nvPicPr>
        <p:blipFill rotWithShape="1">
          <a:blip r:embed="rId3">
            <a:extLst>
              <a:ext uri="{28A0092B-C50C-407E-A947-70E740481C1C}">
                <a14:useLocalDpi xmlns:a14="http://schemas.microsoft.com/office/drawing/2010/main" val="0"/>
              </a:ext>
            </a:extLst>
          </a:blip>
          <a:srcRect r="56857"/>
          <a:stretch/>
        </p:blipFill>
        <p:spPr bwMode="auto">
          <a:xfrm>
            <a:off x="6362055" y="3505200"/>
            <a:ext cx="2400945" cy="15900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2086957"/>
            <a:ext cx="5105400" cy="3247043"/>
          </a:xfrm>
          <a:prstGeom prst="rect">
            <a:avLst/>
          </a:prstGeom>
        </p:spPr>
        <p:txBody>
          <a:bodyPr wrap="square">
            <a:spAutoFit/>
          </a:bodyPr>
          <a:lstStyle/>
          <a:p>
            <a:pPr marL="342900" lvl="0" indent="-342900">
              <a:spcBef>
                <a:spcPct val="20000"/>
              </a:spcBef>
              <a:spcAft>
                <a:spcPts val="600"/>
              </a:spcAft>
              <a:buClr>
                <a:srgbClr val="DC9E1F"/>
              </a:buClr>
              <a:buBlip>
                <a:blip r:embed="rId4"/>
              </a:buBlip>
            </a:pPr>
            <a:r>
              <a:rPr lang="en-US" sz="2000" spc="30" dirty="0">
                <a:solidFill>
                  <a:srgbClr val="FFFFFF"/>
                </a:solidFill>
                <a:latin typeface="Avant Garde"/>
              </a:rPr>
              <a:t>This covers: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NASA Hardware &amp; Software Integration Requirements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NASA Payload Safety Requirements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Verification Testing &amp; Analysis</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Flight Readiness Preparation</a:t>
            </a:r>
          </a:p>
          <a:p>
            <a:pPr marL="742950" lvl="1" indent="-285750">
              <a:spcBef>
                <a:spcPct val="20000"/>
              </a:spcBef>
              <a:spcAft>
                <a:spcPts val="600"/>
              </a:spcAft>
              <a:buClr>
                <a:srgbClr val="FFFFFF"/>
              </a:buClr>
              <a:buFont typeface="Arial" pitchFamily="34" charset="0"/>
              <a:buChar char="•"/>
            </a:pPr>
            <a:r>
              <a:rPr lang="en-US" sz="2000" spc="30" dirty="0">
                <a:solidFill>
                  <a:srgbClr val="FFFFFF"/>
                </a:solidFill>
                <a:latin typeface="Avant Garde"/>
              </a:rPr>
              <a:t>Payload Delivery for Launch</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295" y="5638006"/>
            <a:ext cx="3081528" cy="771144"/>
          </a:xfrm>
          <a:prstGeom prst="rect">
            <a:avLst/>
          </a:prstGeom>
        </p:spPr>
      </p:pic>
    </p:spTree>
    <p:extLst>
      <p:ext uri="{BB962C8B-B14F-4D97-AF65-F5344CB8AC3E}">
        <p14:creationId xmlns:p14="http://schemas.microsoft.com/office/powerpoint/2010/main" val="793550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CASIS National design challenge Pilot program</a:t>
            </a:r>
            <a:endParaRPr lang="en-US" dirty="0"/>
          </a:p>
        </p:txBody>
      </p:sp>
      <p:sp>
        <p:nvSpPr>
          <p:cNvPr id="3" name="Content Placeholder 2"/>
          <p:cNvSpPr>
            <a:spLocks noGrp="1"/>
          </p:cNvSpPr>
          <p:nvPr>
            <p:ph sz="quarter" idx="13"/>
          </p:nvPr>
        </p:nvSpPr>
        <p:spPr>
          <a:xfrm>
            <a:off x="457200" y="1143000"/>
            <a:ext cx="7924800" cy="4800600"/>
          </a:xfrm>
        </p:spPr>
        <p:txBody>
          <a:bodyPr>
            <a:normAutofit/>
          </a:bodyPr>
          <a:lstStyle/>
          <a:p>
            <a:pPr>
              <a:lnSpc>
                <a:spcPct val="110000"/>
              </a:lnSpc>
            </a:pPr>
            <a:r>
              <a:rPr lang="en-US" sz="2000" dirty="0" smtClean="0"/>
              <a:t>The CASIS National Design Challenge (NDC) will engage educators in inquiry based scientific and engineering practices by designing and building an experiment to be flown on the ISS U.S. National Lab</a:t>
            </a:r>
          </a:p>
          <a:p>
            <a:pPr>
              <a:lnSpc>
                <a:spcPct val="110000"/>
              </a:lnSpc>
            </a:pPr>
            <a:endParaRPr lang="en-US" sz="800" dirty="0" smtClean="0"/>
          </a:p>
          <a:p>
            <a:pPr marL="0" indent="0">
              <a:buNone/>
            </a:pPr>
            <a:endParaRPr lang="en-US" sz="1600" dirty="0"/>
          </a:p>
        </p:txBody>
      </p:sp>
      <p:sp>
        <p:nvSpPr>
          <p:cNvPr id="5" name="Rectangle 4"/>
          <p:cNvSpPr/>
          <p:nvPr/>
        </p:nvSpPr>
        <p:spPr>
          <a:xfrm>
            <a:off x="457200" y="2819400"/>
            <a:ext cx="8229600" cy="1107996"/>
          </a:xfrm>
          <a:prstGeom prst="rect">
            <a:avLst/>
          </a:prstGeom>
        </p:spPr>
        <p:txBody>
          <a:bodyPr wrap="square">
            <a:spAutoFit/>
          </a:bodyPr>
          <a:lstStyle/>
          <a:p>
            <a:pPr marL="342900" lvl="0" indent="-342900">
              <a:lnSpc>
                <a:spcPct val="110000"/>
              </a:lnSpc>
              <a:spcBef>
                <a:spcPct val="20000"/>
              </a:spcBef>
              <a:spcAft>
                <a:spcPts val="600"/>
              </a:spcAft>
              <a:buClr>
                <a:srgbClr val="DC9E1F"/>
              </a:buClr>
              <a:buBlip>
                <a:blip r:embed="rId3"/>
              </a:buBlip>
            </a:pPr>
            <a:r>
              <a:rPr lang="en-US" sz="2000" spc="30" dirty="0">
                <a:solidFill>
                  <a:srgbClr val="FFFFFF"/>
                </a:solidFill>
                <a:latin typeface="Avant Garde"/>
              </a:rPr>
              <a:t>The NDC Pilot Program will serve as a “proof of concept” that could be duplicated in other areas of the country before implementing on a national level</a:t>
            </a:r>
          </a:p>
        </p:txBody>
      </p:sp>
      <p:pic>
        <p:nvPicPr>
          <p:cNvPr id="6" name="Picture 2" descr="C:\Users\ewhite.CASIS\Downloads\s132e012215.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803" b="11998"/>
          <a:stretch/>
        </p:blipFill>
        <p:spPr bwMode="auto">
          <a:xfrm>
            <a:off x="2895600" y="4114800"/>
            <a:ext cx="3048000" cy="1503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50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safety</a:t>
            </a:r>
            <a:endParaRPr lang="en-US" dirty="0"/>
          </a:p>
        </p:txBody>
      </p:sp>
      <p:sp>
        <p:nvSpPr>
          <p:cNvPr id="3" name="Content Placeholder 2"/>
          <p:cNvSpPr>
            <a:spLocks noGrp="1"/>
          </p:cNvSpPr>
          <p:nvPr>
            <p:ph sz="quarter" idx="13"/>
          </p:nvPr>
        </p:nvSpPr>
        <p:spPr>
          <a:xfrm>
            <a:off x="457200" y="1143000"/>
            <a:ext cx="4191000" cy="4800600"/>
          </a:xfrm>
        </p:spPr>
        <p:txBody>
          <a:bodyPr>
            <a:normAutofit/>
          </a:bodyPr>
          <a:lstStyle/>
          <a:p>
            <a:r>
              <a:rPr lang="en-US" sz="2000" dirty="0" smtClean="0"/>
              <a:t>The NASA Payload Safety Review Panel is responsible for ensuring the safety of the crew and the ISS itself are protected</a:t>
            </a:r>
          </a:p>
          <a:p>
            <a:endParaRPr lang="en-US" sz="800" dirty="0" smtClean="0"/>
          </a:p>
          <a:p>
            <a:r>
              <a:rPr lang="en-US" sz="2000" dirty="0" smtClean="0"/>
              <a:t>All ISS payloads must demonstrate through analysis, inspection, or testing that any hazards to the safety of the crew or the vehicle itself are removed or controlled</a:t>
            </a:r>
            <a:endParaRPr lang="en-US" sz="2000" dirty="0"/>
          </a:p>
        </p:txBody>
      </p:sp>
      <p:pic>
        <p:nvPicPr>
          <p:cNvPr id="5" name="Picture 10" descr="http://www.nasa.gov/mission_pages/station/research/experiments/BCAT-3-4-CP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142999"/>
            <a:ext cx="2743200" cy="18688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52800"/>
            <a:ext cx="2743200" cy="1821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5" y="5638006"/>
            <a:ext cx="3081528" cy="771144"/>
          </a:xfrm>
          <a:prstGeom prst="rect">
            <a:avLst/>
          </a:prstGeom>
        </p:spPr>
      </p:pic>
    </p:spTree>
    <p:extLst>
      <p:ext uri="{BB962C8B-B14F-4D97-AF65-F5344CB8AC3E}">
        <p14:creationId xmlns:p14="http://schemas.microsoft.com/office/powerpoint/2010/main" val="1973159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9" y="5638800"/>
            <a:ext cx="3081528" cy="771144"/>
          </a:xfrm>
          <a:prstGeom prst="rect">
            <a:avLst/>
          </a:prstGeom>
        </p:spPr>
      </p:pic>
      <p:sp>
        <p:nvSpPr>
          <p:cNvPr id="2" name="Title 1"/>
          <p:cNvSpPr>
            <a:spLocks noGrp="1"/>
          </p:cNvSpPr>
          <p:nvPr>
            <p:ph type="title"/>
          </p:nvPr>
        </p:nvSpPr>
        <p:spPr>
          <a:xfrm>
            <a:off x="228600" y="228600"/>
            <a:ext cx="7191375" cy="1143000"/>
          </a:xfrm>
        </p:spPr>
        <p:txBody>
          <a:bodyPr/>
          <a:lstStyle/>
          <a:p>
            <a:pPr lvl="1" algn="l" rtl="0">
              <a:spcBef>
                <a:spcPct val="0"/>
              </a:spcBef>
            </a:pPr>
            <a:r>
              <a:rPr lang="en-US" sz="2400" b="1" spc="30" dirty="0" smtClean="0">
                <a:solidFill>
                  <a:srgbClr val="FFFFFF"/>
                </a:solidFill>
                <a:latin typeface="Avant Garde"/>
              </a:rPr>
              <a:t>Times and Type of Forms to Expect</a:t>
            </a:r>
            <a:r>
              <a:rPr lang="en-US" sz="2400" b="1" spc="30" dirty="0">
                <a:solidFill>
                  <a:srgbClr val="FFFFFF"/>
                </a:solidFill>
                <a:latin typeface="Avant Garde"/>
              </a:rPr>
              <a:t/>
            </a:r>
            <a:br>
              <a:rPr lang="en-US" sz="2400" b="1" spc="30" dirty="0">
                <a:solidFill>
                  <a:srgbClr val="FFFFFF"/>
                </a:solidFill>
                <a:latin typeface="Avant Garde"/>
              </a:rPr>
            </a:br>
            <a:endParaRPr lang="en-US" sz="2400" b="1" dirty="0"/>
          </a:p>
        </p:txBody>
      </p:sp>
      <p:sp>
        <p:nvSpPr>
          <p:cNvPr id="3" name="Content Placeholder 2"/>
          <p:cNvSpPr>
            <a:spLocks noGrp="1"/>
          </p:cNvSpPr>
          <p:nvPr>
            <p:ph sz="quarter" idx="13"/>
          </p:nvPr>
        </p:nvSpPr>
        <p:spPr>
          <a:xfrm>
            <a:off x="457200" y="952500"/>
            <a:ext cx="8229600" cy="4800600"/>
          </a:xfrm>
        </p:spPr>
        <p:txBody>
          <a:bodyPr>
            <a:normAutofit lnSpcReduction="10000"/>
          </a:bodyPr>
          <a:lstStyle/>
          <a:p>
            <a:r>
              <a:rPr lang="en-US" sz="2000" dirty="0" smtClean="0"/>
              <a:t>L-6 </a:t>
            </a:r>
            <a:r>
              <a:rPr lang="en-US" sz="2000" dirty="0" smtClean="0"/>
              <a:t>Months</a:t>
            </a:r>
          </a:p>
          <a:p>
            <a:pPr lvl="1"/>
            <a:r>
              <a:rPr lang="en-US" sz="2000" dirty="0"/>
              <a:t>Investigation Summary </a:t>
            </a:r>
            <a:r>
              <a:rPr lang="en-US" sz="2000" dirty="0" smtClean="0"/>
              <a:t>Form</a:t>
            </a:r>
          </a:p>
          <a:p>
            <a:pPr lvl="1"/>
            <a:r>
              <a:rPr lang="en-US" sz="2000" dirty="0" smtClean="0"/>
              <a:t>Hardware Design Details Package</a:t>
            </a:r>
          </a:p>
          <a:p>
            <a:pPr lvl="2"/>
            <a:r>
              <a:rPr lang="en-US" dirty="0" smtClean="0"/>
              <a:t>Working description of experiment</a:t>
            </a:r>
          </a:p>
          <a:p>
            <a:pPr lvl="2"/>
            <a:r>
              <a:rPr lang="en-US" dirty="0" smtClean="0"/>
              <a:t>Drawings, materials used, components, wiring diagrams, etc.</a:t>
            </a:r>
          </a:p>
          <a:p>
            <a:pPr lvl="2"/>
            <a:r>
              <a:rPr lang="en-US" dirty="0" smtClean="0"/>
              <a:t>Required Shipping, Launch, &amp; On-Orbit Operations</a:t>
            </a:r>
          </a:p>
          <a:p>
            <a:pPr lvl="3"/>
            <a:r>
              <a:rPr lang="en-US" dirty="0" smtClean="0"/>
              <a:t>How soon after launch do you need activation?</a:t>
            </a:r>
          </a:p>
          <a:p>
            <a:pPr lvl="3"/>
            <a:r>
              <a:rPr lang="en-US" dirty="0" smtClean="0"/>
              <a:t>Power usage time</a:t>
            </a:r>
          </a:p>
          <a:p>
            <a:pPr lvl="3"/>
            <a:r>
              <a:rPr lang="en-US" dirty="0" smtClean="0"/>
              <a:t>Orientation during launch?</a:t>
            </a:r>
          </a:p>
          <a:p>
            <a:pPr lvl="3"/>
            <a:r>
              <a:rPr lang="en-US" dirty="0" smtClean="0"/>
              <a:t>How late can experiment be turned over to us?</a:t>
            </a:r>
          </a:p>
          <a:p>
            <a:pPr lvl="3"/>
            <a:r>
              <a:rPr lang="en-US" dirty="0" smtClean="0"/>
              <a:t>Temperature constraints</a:t>
            </a:r>
          </a:p>
          <a:p>
            <a:pPr lvl="3"/>
            <a:r>
              <a:rPr lang="en-US" dirty="0" smtClean="0"/>
              <a:t>Data collection frequency</a:t>
            </a:r>
          </a:p>
          <a:p>
            <a:pPr lvl="3"/>
            <a:endParaRPr lang="en-US" dirty="0"/>
          </a:p>
        </p:txBody>
      </p:sp>
      <p:pic>
        <p:nvPicPr>
          <p:cNvPr id="1026" name="Picture 2" descr="http://beyondtheouterrim.files.wordpress.com/2011/07/0511-0702-0211-2547_businessman_holding_a_help_sign_up_under_a_pile_of_papers_clipart_imag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3352800"/>
            <a:ext cx="21145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565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038975" cy="1143000"/>
          </a:xfrm>
        </p:spPr>
        <p:txBody>
          <a:bodyPr/>
          <a:lstStyle/>
          <a:p>
            <a:r>
              <a:rPr lang="en-US" spc="30" dirty="0">
                <a:solidFill>
                  <a:srgbClr val="FFFFFF"/>
                </a:solidFill>
              </a:rPr>
              <a:t>Times and Type of Forms to Expect</a:t>
            </a:r>
            <a:br>
              <a:rPr lang="en-US" spc="30" dirty="0">
                <a:solidFill>
                  <a:srgbClr val="FFFFFF"/>
                </a:solidFill>
              </a:rPr>
            </a:br>
            <a:endParaRPr lang="en-US" dirty="0"/>
          </a:p>
        </p:txBody>
      </p:sp>
      <p:sp>
        <p:nvSpPr>
          <p:cNvPr id="3" name="Content Placeholder 2"/>
          <p:cNvSpPr>
            <a:spLocks noGrp="1"/>
          </p:cNvSpPr>
          <p:nvPr>
            <p:ph sz="quarter" idx="13"/>
          </p:nvPr>
        </p:nvSpPr>
        <p:spPr>
          <a:xfrm>
            <a:off x="457200" y="990600"/>
            <a:ext cx="8229600" cy="4800600"/>
          </a:xfrm>
        </p:spPr>
        <p:txBody>
          <a:bodyPr/>
          <a:lstStyle/>
          <a:p>
            <a:r>
              <a:rPr lang="en-US" sz="2000" dirty="0" smtClean="0"/>
              <a:t>L </a:t>
            </a:r>
            <a:r>
              <a:rPr lang="en-US" sz="2000" dirty="0" smtClean="0"/>
              <a:t>-4 </a:t>
            </a:r>
            <a:r>
              <a:rPr lang="en-US" sz="2000" dirty="0" smtClean="0"/>
              <a:t>months</a:t>
            </a:r>
          </a:p>
          <a:p>
            <a:pPr lvl="1"/>
            <a:r>
              <a:rPr lang="en-US" sz="2000" dirty="0" smtClean="0"/>
              <a:t>Science Sample Details &amp; Material Safety Data Sheets (MSDS)</a:t>
            </a:r>
          </a:p>
          <a:p>
            <a:pPr lvl="2"/>
            <a:r>
              <a:rPr lang="en-US" sz="2000" dirty="0" smtClean="0"/>
              <a:t>Chemicals, seeds, cells, etc.</a:t>
            </a:r>
          </a:p>
          <a:p>
            <a:pPr lvl="2"/>
            <a:r>
              <a:rPr lang="en-US" sz="2000" dirty="0"/>
              <a:t>C</a:t>
            </a:r>
            <a:r>
              <a:rPr lang="en-US" sz="2000" dirty="0" smtClean="0"/>
              <a:t>hemicals/Reagents components, maximum concentration and volumes</a:t>
            </a:r>
          </a:p>
          <a:p>
            <a:pPr lvl="3"/>
            <a:r>
              <a:rPr lang="en-US" sz="2000" dirty="0" smtClean="0"/>
              <a:t>pH</a:t>
            </a:r>
          </a:p>
          <a:p>
            <a:pPr lvl="3"/>
            <a:r>
              <a:rPr lang="en-US" sz="2000" dirty="0" smtClean="0"/>
              <a:t>Salts</a:t>
            </a:r>
          </a:p>
          <a:p>
            <a:pPr lvl="3"/>
            <a:r>
              <a:rPr lang="en-US" sz="2000" dirty="0" smtClean="0"/>
              <a:t>Buffers</a:t>
            </a:r>
          </a:p>
          <a:p>
            <a:r>
              <a:rPr lang="en-US" sz="2000" dirty="0" smtClean="0"/>
              <a:t>MSDS flammability or toxicity levels &gt;3 not allowed.</a:t>
            </a:r>
            <a:endParaRPr lang="en-US"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5" y="5638006"/>
            <a:ext cx="3081528" cy="771144"/>
          </a:xfrm>
          <a:prstGeom prst="rect">
            <a:avLst/>
          </a:prstGeom>
        </p:spPr>
      </p:pic>
    </p:spTree>
    <p:extLst>
      <p:ext uri="{BB962C8B-B14F-4D97-AF65-F5344CB8AC3E}">
        <p14:creationId xmlns:p14="http://schemas.microsoft.com/office/powerpoint/2010/main" val="358176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preparation</a:t>
            </a:r>
            <a:endParaRPr lang="en-US" dirty="0"/>
          </a:p>
        </p:txBody>
      </p:sp>
      <p:sp>
        <p:nvSpPr>
          <p:cNvPr id="3" name="Content Placeholder 2"/>
          <p:cNvSpPr>
            <a:spLocks noGrp="1"/>
          </p:cNvSpPr>
          <p:nvPr>
            <p:ph sz="quarter" idx="13"/>
          </p:nvPr>
        </p:nvSpPr>
        <p:spPr>
          <a:xfrm>
            <a:off x="457200" y="1143000"/>
            <a:ext cx="8229600" cy="4800600"/>
          </a:xfrm>
        </p:spPr>
        <p:txBody>
          <a:bodyPr>
            <a:normAutofit/>
          </a:bodyPr>
          <a:lstStyle/>
          <a:p>
            <a:r>
              <a:rPr lang="en-US" sz="2000" dirty="0" smtClean="0"/>
              <a:t>NASA’s team accepts delivery of payloads directly from NanoRacks</a:t>
            </a:r>
          </a:p>
        </p:txBody>
      </p:sp>
      <p:pic>
        <p:nvPicPr>
          <p:cNvPr id="4" name="Picture 2" descr="http://www.nasa.gov/images/content/115924main_destiny_098-331-00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854" y="2362200"/>
            <a:ext cx="2918298"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0914" y="1905000"/>
            <a:ext cx="4114800" cy="3625608"/>
          </a:xfrm>
          <a:prstGeom prst="rect">
            <a:avLst/>
          </a:prstGeom>
        </p:spPr>
        <p:txBody>
          <a:bodyPr wrap="square">
            <a:spAutoFit/>
          </a:bodyPr>
          <a:lstStyle/>
          <a:p>
            <a:pPr marL="342900" lvl="0" indent="-342900">
              <a:spcBef>
                <a:spcPct val="20000"/>
              </a:spcBef>
              <a:spcAft>
                <a:spcPts val="600"/>
              </a:spcAft>
              <a:buClr>
                <a:srgbClr val="DC9E1F"/>
              </a:buClr>
              <a:buBlip>
                <a:blip r:embed="rId3"/>
              </a:buBlip>
            </a:pPr>
            <a:endParaRPr lang="en-US" sz="800" spc="30" dirty="0">
              <a:solidFill>
                <a:srgbClr val="FFFFFF"/>
              </a:solidFill>
              <a:latin typeface="Avant Garde"/>
            </a:endParaRPr>
          </a:p>
          <a:p>
            <a:pPr marL="342900" lvl="0" indent="-342900">
              <a:spcBef>
                <a:spcPct val="20000"/>
              </a:spcBef>
              <a:spcAft>
                <a:spcPts val="600"/>
              </a:spcAft>
              <a:buClr>
                <a:srgbClr val="DC9E1F"/>
              </a:buClr>
              <a:buBlip>
                <a:blip r:embed="rId3"/>
              </a:buBlip>
            </a:pPr>
            <a:r>
              <a:rPr lang="en-US" sz="2000" spc="30" dirty="0">
                <a:solidFill>
                  <a:srgbClr val="FFFFFF"/>
                </a:solidFill>
                <a:latin typeface="Avant Garde"/>
              </a:rPr>
              <a:t>NanoRacks can also load time-sensitive experiments on the launch vehicle as close as </a:t>
            </a:r>
            <a:r>
              <a:rPr lang="en-US" sz="2000" spc="30" dirty="0" smtClean="0">
                <a:solidFill>
                  <a:srgbClr val="FFFFFF"/>
                </a:solidFill>
                <a:latin typeface="Avant Garde"/>
              </a:rPr>
              <a:t>2-3 weeks </a:t>
            </a:r>
            <a:r>
              <a:rPr lang="en-US" sz="2000" spc="30" dirty="0">
                <a:solidFill>
                  <a:srgbClr val="FFFFFF"/>
                </a:solidFill>
                <a:latin typeface="Avant Garde"/>
              </a:rPr>
              <a:t>before launch</a:t>
            </a:r>
          </a:p>
          <a:p>
            <a:pPr marL="342900" lvl="0" indent="-342900">
              <a:spcBef>
                <a:spcPct val="20000"/>
              </a:spcBef>
              <a:spcAft>
                <a:spcPts val="600"/>
              </a:spcAft>
              <a:buClr>
                <a:srgbClr val="DC9E1F"/>
              </a:buClr>
              <a:buBlip>
                <a:blip r:embed="rId3"/>
              </a:buBlip>
            </a:pPr>
            <a:endParaRPr lang="en-US" sz="800" spc="30" dirty="0">
              <a:solidFill>
                <a:srgbClr val="FFFFFF"/>
              </a:solidFill>
              <a:latin typeface="Avant Garde"/>
            </a:endParaRPr>
          </a:p>
          <a:p>
            <a:pPr marL="342900" lvl="0" indent="-342900">
              <a:spcBef>
                <a:spcPct val="20000"/>
              </a:spcBef>
              <a:spcAft>
                <a:spcPts val="600"/>
              </a:spcAft>
              <a:buClr>
                <a:srgbClr val="DC9E1F"/>
              </a:buClr>
              <a:buBlip>
                <a:blip r:embed="rId3"/>
              </a:buBlip>
            </a:pPr>
            <a:r>
              <a:rPr lang="en-US" sz="2000" spc="30" dirty="0">
                <a:solidFill>
                  <a:srgbClr val="FFFFFF"/>
                </a:solidFill>
                <a:latin typeface="Avant Garde"/>
              </a:rPr>
              <a:t>This work involves sample prep and packing for stowage on the launch </a:t>
            </a:r>
            <a:r>
              <a:rPr lang="en-US" sz="2000" spc="30" dirty="0" smtClean="0">
                <a:solidFill>
                  <a:srgbClr val="FFFFFF"/>
                </a:solidFill>
                <a:latin typeface="Avant Garde"/>
              </a:rPr>
              <a:t>vehicle</a:t>
            </a:r>
          </a:p>
          <a:p>
            <a:pPr marL="342900" lvl="0" indent="-342900">
              <a:spcBef>
                <a:spcPct val="20000"/>
              </a:spcBef>
              <a:spcAft>
                <a:spcPts val="600"/>
              </a:spcAft>
              <a:buClr>
                <a:srgbClr val="DC9E1F"/>
              </a:buClr>
              <a:buBlip>
                <a:blip r:embed="rId3"/>
              </a:buBlip>
            </a:pPr>
            <a:r>
              <a:rPr lang="en-US" sz="2000" spc="30" dirty="0" smtClean="0">
                <a:solidFill>
                  <a:srgbClr val="FFFFFF"/>
                </a:solidFill>
                <a:latin typeface="Avant Garde"/>
              </a:rPr>
              <a:t>Testing of non-NanoRacks hardware</a:t>
            </a:r>
            <a:endParaRPr lang="en-US" sz="2000" spc="30" dirty="0">
              <a:solidFill>
                <a:srgbClr val="FFFFFF"/>
              </a:solidFill>
              <a:latin typeface="Avant Garde"/>
            </a:endParaRPr>
          </a:p>
        </p:txBody>
      </p:sp>
      <p:sp>
        <p:nvSpPr>
          <p:cNvPr id="6" name="Rectangle 5"/>
          <p:cNvSpPr/>
          <p:nvPr/>
        </p:nvSpPr>
        <p:spPr>
          <a:xfrm>
            <a:off x="5284197" y="2361364"/>
            <a:ext cx="856317" cy="461665"/>
          </a:xfrm>
          <a:prstGeom prst="rect">
            <a:avLst/>
          </a:prstGeom>
        </p:spPr>
        <p:txBody>
          <a:bodyPr wrap="square">
            <a:spAutoFit/>
          </a:bodyPr>
          <a:lstStyle/>
          <a:p>
            <a:pPr algn="ctr"/>
            <a:r>
              <a:rPr lang="en-US" sz="1200" dirty="0" smtClean="0">
                <a:solidFill>
                  <a:schemeClr val="accent6">
                    <a:lumMod val="40000"/>
                    <a:lumOff val="60000"/>
                  </a:schemeClr>
                </a:solidFill>
                <a:latin typeface="Avant Garde"/>
              </a:rPr>
              <a:t>Destiny module</a:t>
            </a:r>
            <a:endParaRPr lang="en-US" sz="1200" dirty="0">
              <a:solidFill>
                <a:schemeClr val="accent6">
                  <a:lumMod val="40000"/>
                  <a:lumOff val="60000"/>
                </a:schemeClr>
              </a:solidFill>
              <a:latin typeface="Avant Garde"/>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5" y="5638006"/>
            <a:ext cx="3081528" cy="771144"/>
          </a:xfrm>
          <a:prstGeom prst="rect">
            <a:avLst/>
          </a:prstGeom>
        </p:spPr>
      </p:pic>
    </p:spTree>
    <p:extLst>
      <p:ext uri="{BB962C8B-B14F-4D97-AF65-F5344CB8AC3E}">
        <p14:creationId xmlns:p14="http://schemas.microsoft.com/office/powerpoint/2010/main" val="3714116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 Handover</a:t>
            </a:r>
            <a:endParaRPr lang="en-US" dirty="0"/>
          </a:p>
        </p:txBody>
      </p:sp>
      <p:sp>
        <p:nvSpPr>
          <p:cNvPr id="3" name="Content Placeholder 2"/>
          <p:cNvSpPr>
            <a:spLocks noGrp="1"/>
          </p:cNvSpPr>
          <p:nvPr>
            <p:ph sz="quarter" idx="13"/>
          </p:nvPr>
        </p:nvSpPr>
        <p:spPr/>
        <p:txBody>
          <a:bodyPr>
            <a:normAutofit/>
          </a:bodyPr>
          <a:lstStyle/>
          <a:p>
            <a:r>
              <a:rPr lang="en-US" sz="2000" dirty="0" smtClean="0"/>
              <a:t>Nominal handover time is L ~10 weeks</a:t>
            </a:r>
          </a:p>
          <a:p>
            <a:pPr marL="342900" lvl="1" indent="-342900">
              <a:buClr>
                <a:schemeClr val="tx2"/>
              </a:buClr>
              <a:buBlip>
                <a:blip r:embed="rId2"/>
              </a:buBlip>
            </a:pPr>
            <a:r>
              <a:rPr lang="en-US" sz="2000" dirty="0" smtClean="0"/>
              <a:t>Biological or temperature controlled payloads L -72h </a:t>
            </a:r>
            <a:r>
              <a:rPr lang="en-US" sz="2000" dirty="0"/>
              <a:t>(plus time for set-up</a:t>
            </a:r>
            <a:r>
              <a:rPr lang="en-US" sz="2000" dirty="0" smtClean="0"/>
              <a:t>)</a:t>
            </a:r>
          </a:p>
          <a:p>
            <a:pPr lvl="1"/>
            <a:r>
              <a:rPr lang="en-US" sz="2000" dirty="0" smtClean="0"/>
              <a:t>Very special requests granted to L -28h (plus time for set-up)</a:t>
            </a:r>
          </a:p>
          <a:p>
            <a:pPr lvl="1"/>
            <a:r>
              <a:rPr lang="en-US" sz="2000" dirty="0" smtClean="0"/>
              <a:t>Needs to be </a:t>
            </a:r>
            <a:r>
              <a:rPr lang="en-US" sz="2000" i="1" dirty="0" smtClean="0"/>
              <a:t>very</a:t>
            </a:r>
            <a:r>
              <a:rPr lang="en-US" sz="2000" dirty="0" smtClean="0"/>
              <a:t> clear in initial paperwork!</a:t>
            </a:r>
          </a:p>
          <a:p>
            <a:r>
              <a:rPr lang="en-US" sz="2000" dirty="0" smtClean="0"/>
              <a:t>Why so long before launch?</a:t>
            </a:r>
          </a:p>
          <a:p>
            <a:pPr lvl="1"/>
            <a:r>
              <a:rPr lang="en-US" sz="2000" dirty="0" smtClean="0"/>
              <a:t>Close out inspections</a:t>
            </a:r>
          </a:p>
          <a:p>
            <a:pPr lvl="1"/>
            <a:r>
              <a:rPr lang="en-US" sz="2000" dirty="0" smtClean="0"/>
              <a:t>If errors found, may give time to correct.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5" y="5638006"/>
            <a:ext cx="3081528" cy="771144"/>
          </a:xfrm>
          <a:prstGeom prst="rect">
            <a:avLst/>
          </a:prstGeom>
        </p:spPr>
      </p:pic>
    </p:spTree>
    <p:extLst>
      <p:ext uri="{BB962C8B-B14F-4D97-AF65-F5344CB8AC3E}">
        <p14:creationId xmlns:p14="http://schemas.microsoft.com/office/powerpoint/2010/main" val="3435598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err="1" smtClean="0"/>
              <a:t>PosItive</a:t>
            </a:r>
            <a:r>
              <a:rPr lang="en-US" sz="2200" dirty="0" smtClean="0"/>
              <a:t> feedback from Parents and administrators</a:t>
            </a:r>
            <a:endParaRPr lang="en-US" sz="2200" dirty="0"/>
          </a:p>
        </p:txBody>
      </p:sp>
      <p:sp>
        <p:nvSpPr>
          <p:cNvPr id="3" name="Content Placeholder 2"/>
          <p:cNvSpPr>
            <a:spLocks noGrp="1"/>
          </p:cNvSpPr>
          <p:nvPr>
            <p:ph sz="quarter" idx="13"/>
          </p:nvPr>
        </p:nvSpPr>
        <p:spPr>
          <a:xfrm>
            <a:off x="381000" y="1143000"/>
            <a:ext cx="8229600" cy="4800600"/>
          </a:xfrm>
        </p:spPr>
        <p:txBody>
          <a:bodyPr>
            <a:normAutofit/>
          </a:bodyPr>
          <a:lstStyle/>
          <a:p>
            <a:r>
              <a:rPr lang="en-US" sz="1800" dirty="0" smtClean="0"/>
              <a:t>“Thank </a:t>
            </a:r>
            <a:r>
              <a:rPr lang="en-US" sz="1800" dirty="0"/>
              <a:t>you Mrs. </a:t>
            </a:r>
            <a:r>
              <a:rPr lang="en-US" sz="1800" dirty="0" err="1"/>
              <a:t>Knizner</a:t>
            </a:r>
            <a:r>
              <a:rPr lang="en-US" sz="1800" dirty="0"/>
              <a:t> for planting a seed of science in </a:t>
            </a:r>
            <a:r>
              <a:rPr lang="en-US" sz="1800" dirty="0" err="1"/>
              <a:t>Ansley</a:t>
            </a:r>
            <a:r>
              <a:rPr lang="en-US" sz="1800" dirty="0"/>
              <a:t>. She had the entire family outside watching for the ISS to cross the sky. We were all thrilled! We are excited to see the sparkle in her eyes as she informs us of the CASIS  project and any other </a:t>
            </a:r>
            <a:r>
              <a:rPr lang="en-US" sz="1800" dirty="0" smtClean="0"/>
              <a:t>science </a:t>
            </a:r>
            <a:r>
              <a:rPr lang="en-US" sz="1800" dirty="0"/>
              <a:t>project or research for science in the </a:t>
            </a:r>
            <a:r>
              <a:rPr lang="en-US" sz="1800" dirty="0" smtClean="0"/>
              <a:t>news.” </a:t>
            </a:r>
            <a:r>
              <a:rPr lang="en-US" sz="1800" i="1" dirty="0" smtClean="0"/>
              <a:t>(parents of Duchesne Academy student)</a:t>
            </a:r>
          </a:p>
          <a:p>
            <a:r>
              <a:rPr lang="en-US" sz="1800" dirty="0" smtClean="0"/>
              <a:t>“I </a:t>
            </a:r>
            <a:r>
              <a:rPr lang="en-US" sz="1800" dirty="0"/>
              <a:t>had one parent say that their daughter had never been interested in space, now follows the Space Station, and is excited about what you all are doing…she wants to </a:t>
            </a:r>
            <a:r>
              <a:rPr lang="en-US" sz="1800" dirty="0" smtClean="0"/>
              <a:t>be </a:t>
            </a:r>
            <a:r>
              <a:rPr lang="en-US" sz="1800" dirty="0"/>
              <a:t>an astronaut</a:t>
            </a:r>
            <a:r>
              <a:rPr lang="en-US" sz="1800" dirty="0" smtClean="0"/>
              <a:t>.” </a:t>
            </a:r>
            <a:r>
              <a:rPr lang="en-US" sz="1800" i="1" dirty="0" smtClean="0"/>
              <a:t>Tony Houle, Middle School Head, Duchesne Academ</a:t>
            </a:r>
            <a:r>
              <a:rPr lang="en-US" sz="1800" dirty="0" smtClean="0"/>
              <a:t>y’</a:t>
            </a:r>
          </a:p>
          <a:p>
            <a:r>
              <a:rPr lang="en-US" sz="1800" dirty="0"/>
              <a:t>“We believe that this program will give Duchesne students, and when adopted in other schools, a unique learning experience in science and inspire students to pursue science and engineering careers</a:t>
            </a:r>
            <a:r>
              <a:rPr lang="en-US" sz="1800" i="1" dirty="0"/>
              <a:t>,” </a:t>
            </a:r>
            <a:r>
              <a:rPr lang="en-US" sz="1800" i="1" dirty="0" smtClean="0"/>
              <a:t> </a:t>
            </a:r>
            <a:r>
              <a:rPr lang="en-US" sz="1800" i="1" dirty="0"/>
              <a:t>Patricia </a:t>
            </a:r>
            <a:r>
              <a:rPr lang="en-US" sz="1800" i="1" dirty="0" smtClean="0"/>
              <a:t>Swenson, head Lower School Duchesne Academy student. </a:t>
            </a:r>
          </a:p>
        </p:txBody>
      </p:sp>
    </p:spTree>
    <p:extLst>
      <p:ext uri="{BB962C8B-B14F-4D97-AF65-F5344CB8AC3E}">
        <p14:creationId xmlns:p14="http://schemas.microsoft.com/office/powerpoint/2010/main" val="21877369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err="1" smtClean="0"/>
              <a:t>PosItive</a:t>
            </a:r>
            <a:r>
              <a:rPr lang="en-US" sz="2200" dirty="0" smtClean="0"/>
              <a:t> feedback from Teachers</a:t>
            </a:r>
            <a:endParaRPr lang="en-US" sz="2200" dirty="0"/>
          </a:p>
        </p:txBody>
      </p:sp>
      <p:sp>
        <p:nvSpPr>
          <p:cNvPr id="3" name="Content Placeholder 2"/>
          <p:cNvSpPr>
            <a:spLocks noGrp="1"/>
          </p:cNvSpPr>
          <p:nvPr>
            <p:ph sz="quarter" idx="13"/>
          </p:nvPr>
        </p:nvSpPr>
        <p:spPr>
          <a:xfrm>
            <a:off x="381000" y="1143000"/>
            <a:ext cx="8229600" cy="4800600"/>
          </a:xfrm>
        </p:spPr>
        <p:txBody>
          <a:bodyPr/>
          <a:lstStyle/>
          <a:p>
            <a:r>
              <a:rPr lang="en-US" sz="1800" dirty="0" smtClean="0"/>
              <a:t>“</a:t>
            </a:r>
            <a:r>
              <a:rPr lang="en-US" sz="1800" dirty="0"/>
              <a:t>The CASIS NDC pilot program has been enlightening and inspiring to me and my students. </a:t>
            </a:r>
            <a:r>
              <a:rPr lang="en-US" sz="1800" dirty="0" smtClean="0"/>
              <a:t>Our </a:t>
            </a:r>
            <a:r>
              <a:rPr lang="en-US" sz="1800" dirty="0"/>
              <a:t>class culture has changed from the teacher being the main source of information to the girls taking ownership and initiative in this project. Our class is using  life skills such as coordinating, cooperating and collaborating with others,  persevering through errors and mistakes  to create new solutions.  Our experiment on algae is extremely meaningful to all of us; it is our project and we are proud of it</a:t>
            </a:r>
            <a:r>
              <a:rPr lang="en-US" sz="1800" dirty="0" smtClean="0"/>
              <a:t>.”</a:t>
            </a:r>
            <a:r>
              <a:rPr lang="en-US" sz="1800" dirty="0"/>
              <a:t> </a:t>
            </a:r>
            <a:r>
              <a:rPr lang="en-US" sz="1800" i="1" dirty="0" smtClean="0"/>
              <a:t>Teacher </a:t>
            </a:r>
            <a:r>
              <a:rPr lang="en-US" sz="1800" i="1" dirty="0"/>
              <a:t>Susan </a:t>
            </a:r>
            <a:r>
              <a:rPr lang="en-US" sz="1800" i="1" dirty="0" err="1" smtClean="0"/>
              <a:t>Knizner</a:t>
            </a:r>
            <a:endParaRPr lang="en-US" sz="1800" i="1" dirty="0" smtClean="0"/>
          </a:p>
          <a:p>
            <a:r>
              <a:rPr lang="en-US" sz="1800" dirty="0" smtClean="0"/>
              <a:t>“This </a:t>
            </a:r>
            <a:r>
              <a:rPr lang="en-US" sz="1800" dirty="0"/>
              <a:t>has been the most challenging and worthwhile project I have ever been involved in.  My </a:t>
            </a:r>
            <a:r>
              <a:rPr lang="en-US" sz="1800" dirty="0" smtClean="0"/>
              <a:t>students are </a:t>
            </a:r>
            <a:r>
              <a:rPr lang="en-US" sz="1800" dirty="0"/>
              <a:t>not just learning science they are doing and living science.  They are so excited that an experiment that they have designed will fly on the ISS</a:t>
            </a:r>
            <a:r>
              <a:rPr lang="en-US" sz="1800" dirty="0" smtClean="0"/>
              <a:t>.” </a:t>
            </a:r>
            <a:r>
              <a:rPr lang="en-US" sz="1800" i="1" dirty="0"/>
              <a:t>Teacher </a:t>
            </a:r>
            <a:r>
              <a:rPr lang="en-US" sz="1800" i="1" dirty="0" smtClean="0"/>
              <a:t>Kathy </a:t>
            </a:r>
            <a:r>
              <a:rPr lang="en-US" sz="1800" i="1" dirty="0" err="1" smtClean="0"/>
              <a:t>Duquesnay</a:t>
            </a:r>
            <a:endParaRPr lang="en-US" sz="1800" i="1" dirty="0"/>
          </a:p>
          <a:p>
            <a:endParaRPr lang="en-US" sz="1400" dirty="0"/>
          </a:p>
          <a:p>
            <a:pPr marL="0" indent="0">
              <a:buNone/>
            </a:pPr>
            <a:endParaRPr lang="en-US" sz="1400" i="1" dirty="0" smtClean="0"/>
          </a:p>
        </p:txBody>
      </p:sp>
    </p:spTree>
    <p:extLst>
      <p:ext uri="{BB962C8B-B14F-4D97-AF65-F5344CB8AC3E}">
        <p14:creationId xmlns:p14="http://schemas.microsoft.com/office/powerpoint/2010/main" val="32075849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logo.png"/>
          <p:cNvPicPr>
            <a:picLocks noChangeAspect="1"/>
          </p:cNvPicPr>
          <p:nvPr/>
        </p:nvPicPr>
        <p:blipFill rotWithShape="1">
          <a:blip r:embed="rId3" cstate="print">
            <a:extLst>
              <a:ext uri="{28A0092B-C50C-407E-A947-70E740481C1C}">
                <a14:useLocalDpi xmlns:a14="http://schemas.microsoft.com/office/drawing/2010/main" val="0"/>
              </a:ext>
            </a:extLst>
          </a:blip>
          <a:srcRect t="63758" r="4431"/>
          <a:stretch/>
        </p:blipFill>
        <p:spPr>
          <a:xfrm>
            <a:off x="2387184" y="2362200"/>
            <a:ext cx="4547016" cy="897517"/>
          </a:xfrm>
          <a:prstGeom prst="rect">
            <a:avLst/>
          </a:prstGeom>
        </p:spPr>
      </p:pic>
      <p:pic>
        <p:nvPicPr>
          <p:cNvPr id="5" name="Picture 4" descr="horizon.png"/>
          <p:cNvPicPr>
            <a:picLocks noChangeAspect="1"/>
          </p:cNvPicPr>
          <p:nvPr/>
        </p:nvPicPr>
        <p:blipFill>
          <a:blip r:embed="rId4" cstate="print"/>
          <a:srcRect t="33333"/>
          <a:stretch>
            <a:fillRect/>
          </a:stretch>
        </p:blipFill>
        <p:spPr>
          <a:xfrm>
            <a:off x="0" y="0"/>
            <a:ext cx="9144000" cy="4572000"/>
          </a:xfrm>
          <a:prstGeom prst="rect">
            <a:avLst/>
          </a:prstGeom>
        </p:spPr>
      </p:pic>
      <p:sp>
        <p:nvSpPr>
          <p:cNvPr id="7" name="Subtitle 4"/>
          <p:cNvSpPr>
            <a:spLocks noGrp="1"/>
          </p:cNvSpPr>
          <p:nvPr>
            <p:ph type="subTitle" idx="1"/>
          </p:nvPr>
        </p:nvSpPr>
        <p:spPr/>
        <p:txBody>
          <a:bodyPr>
            <a:normAutofit/>
          </a:bodyPr>
          <a:lstStyle/>
          <a:p>
            <a:endParaRPr lang="en-US" sz="2000" i="1" spc="300" dirty="0" smtClean="0">
              <a:latin typeface="Avant Garde"/>
              <a:cs typeface="Avant Garde"/>
            </a:endParaRPr>
          </a:p>
          <a:p>
            <a:r>
              <a:rPr lang="en-US" sz="3200" b="1" cap="all" spc="50" dirty="0">
                <a:solidFill>
                  <a:srgbClr val="FFFFFF"/>
                </a:solidFill>
                <a:effectLst>
                  <a:outerShdw blurRad="38100" dist="38100" dir="2700000" algn="tl">
                    <a:srgbClr val="000000">
                      <a:alpha val="43137"/>
                    </a:srgbClr>
                  </a:outerShdw>
                </a:effectLst>
                <a:ea typeface="+mj-ea"/>
                <a:cs typeface="+mj-cs"/>
              </a:rPr>
              <a:t>Questions?</a:t>
            </a:r>
            <a:endParaRPr lang="en-US" sz="2000" i="1" spc="300" dirty="0">
              <a:latin typeface="Avant Garde"/>
              <a:cs typeface="Avant Garde"/>
            </a:endParaRPr>
          </a:p>
        </p:txBody>
      </p:sp>
      <p:sp>
        <p:nvSpPr>
          <p:cNvPr id="8" name="Subtitle 4"/>
          <p:cNvSpPr txBox="1">
            <a:spLocks/>
          </p:cNvSpPr>
          <p:nvPr/>
        </p:nvSpPr>
        <p:spPr>
          <a:xfrm>
            <a:off x="1219200" y="5410200"/>
            <a:ext cx="6400800" cy="17526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ct val="20000"/>
              </a:spcBef>
              <a:spcAft>
                <a:spcPts val="600"/>
              </a:spcAft>
              <a:buClr>
                <a:schemeClr val="tx2"/>
              </a:buClr>
              <a:buFontTx/>
              <a:buNone/>
              <a:defRPr sz="1700" kern="1200" spc="30" baseline="0">
                <a:solidFill>
                  <a:schemeClr val="tx2"/>
                </a:solidFill>
                <a:latin typeface="Avant Garde"/>
                <a:ea typeface="+mn-ea"/>
                <a:cs typeface="+mn-cs"/>
              </a:defRPr>
            </a:lvl1pPr>
            <a:lvl2pPr marL="4572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2pPr>
            <a:lvl3pPr marL="9144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3pPr>
            <a:lvl4pPr marL="13716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4pPr>
            <a:lvl5pPr marL="1828800" indent="0" algn="ctr" defTabSz="914400" rtl="0" eaLnBrk="1" latinLnBrk="0" hangingPunct="1">
              <a:lnSpc>
                <a:spcPct val="100000"/>
              </a:lnSpc>
              <a:spcBef>
                <a:spcPct val="20000"/>
              </a:spcBef>
              <a:spcAft>
                <a:spcPts val="600"/>
              </a:spcAft>
              <a:buClr>
                <a:schemeClr val="tx1"/>
              </a:buClr>
              <a:buFont typeface="Arial" pitchFamily="34" charset="0"/>
              <a:buNone/>
              <a:defRPr sz="1700" kern="1200" spc="30" baseline="0">
                <a:solidFill>
                  <a:schemeClr val="tx1">
                    <a:tint val="75000"/>
                  </a:schemeClr>
                </a:solidFill>
                <a:latin typeface="Avant Garde"/>
                <a:ea typeface="+mn-ea"/>
                <a:cs typeface="+mn-c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endParaRPr lang="en-US" sz="2000" i="1" spc="300" smtClean="0">
              <a:cs typeface="Avant Garde"/>
            </a:endParaRPr>
          </a:p>
          <a:p>
            <a:r>
              <a:rPr lang="en-US" sz="2000" i="1" spc="300" smtClean="0">
                <a:cs typeface="Avant Garde"/>
                <a:hlinkClick r:id="rId5"/>
              </a:rPr>
              <a:t>www.iss-casis.org</a:t>
            </a:r>
            <a:endParaRPr lang="en-US" sz="2000" i="1" spc="300" smtClean="0">
              <a:cs typeface="Avant Garde"/>
            </a:endParaRPr>
          </a:p>
          <a:p>
            <a:r>
              <a:rPr lang="en-US" sz="2000" i="1" spc="300" smtClean="0">
                <a:cs typeface="Avant Garde"/>
              </a:rPr>
              <a:t>Twitter: @iss_casis</a:t>
            </a:r>
            <a:endParaRPr lang="en-US" sz="2000" i="1" spc="300" dirty="0">
              <a:cs typeface="Avant Garde"/>
            </a:endParaRPr>
          </a:p>
        </p:txBody>
      </p:sp>
    </p:spTree>
    <p:extLst>
      <p:ext uri="{BB962C8B-B14F-4D97-AF65-F5344CB8AC3E}">
        <p14:creationId xmlns:p14="http://schemas.microsoft.com/office/powerpoint/2010/main" val="157181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CASIS National Design challenge Partners</a:t>
            </a:r>
            <a:endParaRPr lang="en-US" dirty="0"/>
          </a:p>
        </p:txBody>
      </p:sp>
      <p:sp>
        <p:nvSpPr>
          <p:cNvPr id="8" name="Rectangle 7"/>
          <p:cNvSpPr/>
          <p:nvPr/>
        </p:nvSpPr>
        <p:spPr>
          <a:xfrm>
            <a:off x="3352800" y="1066801"/>
            <a:ext cx="5030202" cy="1006429"/>
          </a:xfrm>
          <a:prstGeom prst="rect">
            <a:avLst/>
          </a:prstGeom>
        </p:spPr>
        <p:txBody>
          <a:bodyPr wrap="square">
            <a:spAutoFit/>
          </a:bodyPr>
          <a:lstStyle/>
          <a:p>
            <a:pPr>
              <a:lnSpc>
                <a:spcPct val="110000"/>
              </a:lnSpc>
            </a:pPr>
            <a:r>
              <a:rPr lang="en-US" dirty="0" err="1" smtClean="0">
                <a:latin typeface="Arial"/>
                <a:cs typeface="Arial"/>
              </a:rPr>
              <a:t>NanoRacks</a:t>
            </a:r>
            <a:r>
              <a:rPr lang="en-US" dirty="0" smtClean="0">
                <a:latin typeface="Arial"/>
                <a:cs typeface="Arial"/>
              </a:rPr>
              <a:t> will provide the </a:t>
            </a:r>
            <a:r>
              <a:rPr lang="en-US" dirty="0">
                <a:latin typeface="Arial"/>
                <a:cs typeface="Arial"/>
              </a:rPr>
              <a:t>technical payload integration services </a:t>
            </a:r>
            <a:r>
              <a:rPr lang="en-US" dirty="0" smtClean="0">
                <a:latin typeface="Arial"/>
                <a:cs typeface="Arial"/>
              </a:rPr>
              <a:t>and </a:t>
            </a:r>
            <a:r>
              <a:rPr lang="en-US" dirty="0">
                <a:latin typeface="Arial"/>
                <a:cs typeface="Arial"/>
              </a:rPr>
              <a:t>on-orbit </a:t>
            </a:r>
            <a:r>
              <a:rPr lang="en-US" dirty="0" smtClean="0">
                <a:latin typeface="Arial"/>
                <a:cs typeface="Arial"/>
              </a:rPr>
              <a:t> hardware and logistical </a:t>
            </a:r>
            <a:r>
              <a:rPr lang="en-US" dirty="0">
                <a:latin typeface="Arial"/>
                <a:cs typeface="Arial"/>
              </a:rPr>
              <a:t>requirements</a:t>
            </a:r>
          </a:p>
        </p:txBody>
      </p:sp>
      <p:sp>
        <p:nvSpPr>
          <p:cNvPr id="9" name="Rectangle 8"/>
          <p:cNvSpPr/>
          <p:nvPr/>
        </p:nvSpPr>
        <p:spPr>
          <a:xfrm>
            <a:off x="3351797" y="2186066"/>
            <a:ext cx="5486400" cy="923330"/>
          </a:xfrm>
          <a:prstGeom prst="rect">
            <a:avLst/>
          </a:prstGeom>
        </p:spPr>
        <p:txBody>
          <a:bodyPr wrap="square">
            <a:spAutoFit/>
          </a:bodyPr>
          <a:lstStyle/>
          <a:p>
            <a:r>
              <a:rPr lang="en-US" dirty="0" smtClean="0">
                <a:latin typeface="Arial"/>
                <a:cs typeface="Arial"/>
              </a:rPr>
              <a:t>Texas A&amp;M MISL will provide the selected schools with the </a:t>
            </a:r>
            <a:r>
              <a:rPr lang="en-US" dirty="0" err="1" smtClean="0">
                <a:latin typeface="Arial"/>
                <a:cs typeface="Arial"/>
              </a:rPr>
              <a:t>NanoLab</a:t>
            </a:r>
            <a:r>
              <a:rPr lang="en-US" dirty="0" smtClean="0">
                <a:latin typeface="Arial"/>
                <a:cs typeface="Arial"/>
              </a:rPr>
              <a:t> hardware, technical support and professional development for the teachers </a:t>
            </a:r>
            <a:endParaRPr lang="en-US" dirty="0">
              <a:latin typeface="Arial"/>
              <a:cs typeface="Arial"/>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305" y="3505200"/>
            <a:ext cx="3284095" cy="72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352800" y="3429000"/>
            <a:ext cx="5031205" cy="923330"/>
          </a:xfrm>
          <a:prstGeom prst="rect">
            <a:avLst/>
          </a:prstGeom>
        </p:spPr>
        <p:txBody>
          <a:bodyPr wrap="square">
            <a:spAutoFit/>
          </a:bodyPr>
          <a:lstStyle/>
          <a:p>
            <a:r>
              <a:rPr lang="en-US" dirty="0" smtClean="0">
                <a:latin typeface="Arial"/>
                <a:cs typeface="Arial"/>
              </a:rPr>
              <a:t>Wings Over the Rockies will host meetings, professional development training and other related events</a:t>
            </a:r>
            <a:endParaRPr lang="en-US" dirty="0">
              <a:latin typeface="Arial"/>
              <a:cs typeface="Arial"/>
            </a:endParaRPr>
          </a:p>
        </p:txBody>
      </p:sp>
      <p:pic>
        <p:nvPicPr>
          <p:cNvPr id="12" name="Picture 2" descr="C:\Users\lcolville\Box Sync\NDC Pilot Project Denver\Texas A&amp;M Logos\ESET Logo Maro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04" y="2362201"/>
            <a:ext cx="2859375" cy="46071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lcolville\Documents\NDC Pilot Project\Images\Spark Fun 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799" y="4644388"/>
            <a:ext cx="1448433" cy="905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429001" y="4626328"/>
            <a:ext cx="4876799" cy="1200329"/>
          </a:xfrm>
          <a:prstGeom prst="rect">
            <a:avLst/>
          </a:prstGeom>
        </p:spPr>
        <p:txBody>
          <a:bodyPr wrap="square">
            <a:spAutoFit/>
          </a:bodyPr>
          <a:lstStyle/>
          <a:p>
            <a:r>
              <a:rPr lang="en-US" dirty="0" smtClean="0">
                <a:latin typeface="Arial"/>
                <a:cs typeface="Arial"/>
              </a:rPr>
              <a:t>Spark </a:t>
            </a:r>
            <a:r>
              <a:rPr lang="en-US" dirty="0">
                <a:latin typeface="Arial"/>
                <a:cs typeface="Arial"/>
              </a:rPr>
              <a:t>Fun </a:t>
            </a:r>
            <a:r>
              <a:rPr lang="en-US" dirty="0" smtClean="0">
                <a:latin typeface="Arial"/>
                <a:cs typeface="Arial"/>
              </a:rPr>
              <a:t>Electronics will provide input </a:t>
            </a:r>
            <a:r>
              <a:rPr lang="en-US" dirty="0">
                <a:latin typeface="Arial"/>
                <a:cs typeface="Arial"/>
              </a:rPr>
              <a:t>for teachers on hardware </a:t>
            </a:r>
            <a:r>
              <a:rPr lang="en-US" dirty="0" smtClean="0">
                <a:latin typeface="Arial"/>
                <a:cs typeface="Arial"/>
              </a:rPr>
              <a:t>components, sensors, etc. to support experimental designs; located in Boulder</a:t>
            </a:r>
            <a:endParaRPr lang="en-US" dirty="0">
              <a:latin typeface="Arial"/>
              <a:cs typeface="Arial"/>
            </a:endParaRPr>
          </a:p>
        </p:txBody>
      </p:sp>
      <p:sp>
        <p:nvSpPr>
          <p:cNvPr id="3" name="Content Placeholder 2"/>
          <p:cNvSpPr>
            <a:spLocks noGrp="1"/>
          </p:cNvSpPr>
          <p:nvPr>
            <p:ph sz="quarter" idx="13"/>
          </p:nvPr>
        </p:nvSpPr>
        <p:spPr/>
        <p:txBody>
          <a:bodyPr/>
          <a:lstStyle/>
          <a:p>
            <a:endParaRPr lang="en-US"/>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1184443"/>
            <a:ext cx="2818397" cy="705296"/>
          </a:xfrm>
          <a:prstGeom prst="rect">
            <a:avLst/>
          </a:prstGeom>
        </p:spPr>
      </p:pic>
    </p:spTree>
    <p:extLst>
      <p:ext uri="{BB962C8B-B14F-4D97-AF65-F5344CB8AC3E}">
        <p14:creationId xmlns:p14="http://schemas.microsoft.com/office/powerpoint/2010/main" val="1414516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http://www.nasa.gov/mission_pages/station/research/experiments/WORF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539" r="2828"/>
          <a:stretch/>
        </p:blipFill>
        <p:spPr bwMode="auto">
          <a:xfrm>
            <a:off x="4876800" y="3998922"/>
            <a:ext cx="2132511" cy="156367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200" dirty="0"/>
              <a:t>International Space </a:t>
            </a:r>
            <a:r>
              <a:rPr lang="en-US" sz="2200" dirty="0" smtClean="0"/>
              <a:t>Station: </a:t>
            </a:r>
            <a:r>
              <a:rPr lang="en-US" sz="2200" dirty="0" smtClean="0">
                <a:solidFill>
                  <a:srgbClr val="FFC000"/>
                </a:solidFill>
              </a:rPr>
              <a:t>Background</a:t>
            </a:r>
            <a:endParaRPr lang="en-US" sz="2200" dirty="0"/>
          </a:p>
        </p:txBody>
      </p:sp>
      <p:sp>
        <p:nvSpPr>
          <p:cNvPr id="3" name="Content Placeholder 2"/>
          <p:cNvSpPr>
            <a:spLocks noGrp="1"/>
          </p:cNvSpPr>
          <p:nvPr>
            <p:ph sz="quarter" idx="13"/>
          </p:nvPr>
        </p:nvSpPr>
        <p:spPr>
          <a:xfrm>
            <a:off x="457200" y="1066800"/>
            <a:ext cx="5105400" cy="1371600"/>
          </a:xfrm>
        </p:spPr>
        <p:txBody>
          <a:bodyPr>
            <a:normAutofit/>
          </a:bodyPr>
          <a:lstStyle/>
          <a:p>
            <a:pPr>
              <a:lnSpc>
                <a:spcPct val="110000"/>
              </a:lnSpc>
            </a:pPr>
            <a:r>
              <a:rPr lang="en-US" sz="1800" dirty="0" smtClean="0"/>
              <a:t>Took </a:t>
            </a:r>
            <a:r>
              <a:rPr lang="en-US" sz="1800" dirty="0"/>
              <a:t>10 years and over 30 missions to </a:t>
            </a:r>
            <a:r>
              <a:rPr lang="en-US" sz="1800" dirty="0" smtClean="0"/>
              <a:t>assemble; the </a:t>
            </a:r>
            <a:r>
              <a:rPr lang="en-US" sz="1800" dirty="0"/>
              <a:t>result of </a:t>
            </a:r>
            <a:r>
              <a:rPr lang="en-US" sz="1800" dirty="0" smtClean="0"/>
              <a:t>collaboration </a:t>
            </a:r>
            <a:r>
              <a:rPr lang="en-US" sz="1800" dirty="0"/>
              <a:t>among </a:t>
            </a:r>
            <a:r>
              <a:rPr lang="en-US" sz="1800" dirty="0" smtClean="0"/>
              <a:t>5 space </a:t>
            </a:r>
            <a:r>
              <a:rPr lang="en-US" sz="1800" dirty="0"/>
              <a:t>agencies representing 15 </a:t>
            </a:r>
            <a:r>
              <a:rPr lang="en-US" sz="1800" dirty="0" smtClean="0"/>
              <a:t>countries</a:t>
            </a:r>
          </a:p>
        </p:txBody>
      </p:sp>
      <p:sp>
        <p:nvSpPr>
          <p:cNvPr id="8" name="TextBox 7"/>
          <p:cNvSpPr txBox="1"/>
          <p:nvPr/>
        </p:nvSpPr>
        <p:spPr>
          <a:xfrm>
            <a:off x="0" y="6550223"/>
            <a:ext cx="1527732" cy="261610"/>
          </a:xfrm>
          <a:prstGeom prst="rect">
            <a:avLst/>
          </a:prstGeom>
          <a:noFill/>
        </p:spPr>
        <p:txBody>
          <a:bodyPr wrap="none" rtlCol="0">
            <a:spAutoFit/>
          </a:bodyPr>
          <a:lstStyle/>
          <a:p>
            <a:r>
              <a:rPr lang="en-US" sz="1100" i="1" dirty="0" smtClean="0"/>
              <a:t>Images courtesy of NASA</a:t>
            </a:r>
            <a:endParaRPr lang="en-US" sz="1100" i="1" dirty="0"/>
          </a:p>
        </p:txBody>
      </p:sp>
      <p:sp>
        <p:nvSpPr>
          <p:cNvPr id="12" name="Rectangle 11"/>
          <p:cNvSpPr/>
          <p:nvPr/>
        </p:nvSpPr>
        <p:spPr>
          <a:xfrm>
            <a:off x="457200" y="2600498"/>
            <a:ext cx="8305801" cy="1001813"/>
          </a:xfrm>
          <a:prstGeom prst="rect">
            <a:avLst/>
          </a:prstGeom>
        </p:spPr>
        <p:txBody>
          <a:bodyPr wrap="square">
            <a:spAutoFit/>
          </a:bodyPr>
          <a:lstStyle/>
          <a:p>
            <a:pPr marL="342900" lvl="0" indent="-342900">
              <a:lnSpc>
                <a:spcPct val="110000"/>
              </a:lnSpc>
              <a:spcBef>
                <a:spcPct val="20000"/>
              </a:spcBef>
              <a:buClr>
                <a:srgbClr val="DC9E1F"/>
              </a:buClr>
              <a:buBlip>
                <a:blip r:embed="rId4"/>
              </a:buBlip>
            </a:pPr>
            <a:r>
              <a:rPr lang="en-US" spc="30" dirty="0">
                <a:solidFill>
                  <a:srgbClr val="FFFFFF"/>
                </a:solidFill>
                <a:latin typeface="Avant Garde"/>
              </a:rPr>
              <a:t>CASIS </a:t>
            </a:r>
            <a:r>
              <a:rPr lang="en-US" spc="30" dirty="0" smtClean="0">
                <a:solidFill>
                  <a:srgbClr val="FFFFFF"/>
                </a:solidFill>
                <a:latin typeface="Avant Garde"/>
              </a:rPr>
              <a:t>is the nonprofit manager of the International Space </a:t>
            </a:r>
            <a:r>
              <a:rPr lang="en-US" spc="30" dirty="0">
                <a:solidFill>
                  <a:srgbClr val="FFFFFF"/>
                </a:solidFill>
                <a:latin typeface="Avant Garde"/>
              </a:rPr>
              <a:t>S</a:t>
            </a:r>
            <a:r>
              <a:rPr lang="en-US" spc="30" dirty="0" smtClean="0">
                <a:solidFill>
                  <a:srgbClr val="FFFFFF"/>
                </a:solidFill>
                <a:latin typeface="Avant Garde"/>
              </a:rPr>
              <a:t>tation’s </a:t>
            </a:r>
            <a:r>
              <a:rPr lang="en-US" spc="30" dirty="0">
                <a:solidFill>
                  <a:srgbClr val="FFFFFF"/>
                </a:solidFill>
                <a:latin typeface="Avant Garde"/>
              </a:rPr>
              <a:t>U.S. National </a:t>
            </a:r>
            <a:r>
              <a:rPr lang="en-US" spc="30" dirty="0" smtClean="0">
                <a:solidFill>
                  <a:srgbClr val="FFFFFF"/>
                </a:solidFill>
                <a:latin typeface="Avant Garde"/>
              </a:rPr>
              <a:t>Laboratory, supporting non-exploration R&amp;D across a broad range of basic and applied sciences</a:t>
            </a:r>
          </a:p>
        </p:txBody>
      </p:sp>
      <p:pic>
        <p:nvPicPr>
          <p:cNvPr id="14" name="Picture 2" descr="CASIS Unveils Mission Patch for First Sponsored Payload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328" y="3998922"/>
            <a:ext cx="1563678" cy="15636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www.iss-casis.org/portals/0/media/article_is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143000"/>
            <a:ext cx="2829413" cy="114706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regenetech.com/Bio1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8981" y="3998921"/>
            <a:ext cx="1947835" cy="15636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97647" y="4053065"/>
            <a:ext cx="959169" cy="461665"/>
          </a:xfrm>
          <a:prstGeom prst="rect">
            <a:avLst/>
          </a:prstGeom>
        </p:spPr>
        <p:txBody>
          <a:bodyPr wrap="square">
            <a:spAutoFit/>
          </a:bodyPr>
          <a:lstStyle/>
          <a:p>
            <a:pPr algn="ctr"/>
            <a:r>
              <a:rPr lang="en-US" sz="1200" dirty="0" smtClean="0">
                <a:solidFill>
                  <a:schemeClr val="bg1">
                    <a:lumMod val="95000"/>
                    <a:lumOff val="5000"/>
                  </a:schemeClr>
                </a:solidFill>
                <a:latin typeface="Avant Garde"/>
              </a:rPr>
              <a:t>Cancer </a:t>
            </a:r>
            <a:r>
              <a:rPr lang="en-US" sz="1200" dirty="0">
                <a:solidFill>
                  <a:schemeClr val="bg1">
                    <a:lumMod val="95000"/>
                    <a:lumOff val="5000"/>
                  </a:schemeClr>
                </a:solidFill>
                <a:latin typeface="Avant Garde"/>
              </a:rPr>
              <a:t>cells </a:t>
            </a:r>
            <a:endParaRPr lang="en-US" sz="1200" dirty="0">
              <a:solidFill>
                <a:schemeClr val="bg1">
                  <a:lumMod val="95000"/>
                  <a:lumOff val="5000"/>
                </a:schemeClr>
              </a:solidFill>
            </a:endParaRPr>
          </a:p>
        </p:txBody>
      </p:sp>
      <p:pic>
        <p:nvPicPr>
          <p:cNvPr id="16" name="Picture 2" descr="CASIS Signs Deal with COBRA PUMA GOLF for Research on ISS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71800" y="3998921"/>
            <a:ext cx="1601550" cy="1590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7727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0"/>
            <a:ext cx="3886200" cy="2917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0"/>
            <a:ext cx="7010400" cy="1295400"/>
          </a:xfrm>
          <a:prstGeom prst="rect">
            <a:avLst/>
          </a:prstGeom>
        </p:spPr>
        <p:txBody>
          <a:bodyPr vert="horz" lIns="91440" tIns="45720" rIns="91440" bIns="45720" rtlCol="0" anchor="ctr" anchorCtr="0">
            <a:normAutofit/>
          </a:bodyPr>
          <a:lstStyle>
            <a:lvl1pPr algn="ctr">
              <a:spcBef>
                <a:spcPct val="0"/>
              </a:spcBef>
              <a:buNone/>
              <a:defRPr sz="2400" cap="all" spc="50" baseline="0">
                <a:latin typeface="Arial Rounded MT Bold" pitchFamily="34" charset="0"/>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a:endParaRPr lang="en-US" sz="1800" i="1" cap="none" dirty="0">
              <a:solidFill>
                <a:srgbClr val="FFFFFF"/>
              </a:solidFill>
            </a:endParaRPr>
          </a:p>
        </p:txBody>
      </p:sp>
      <p:pic>
        <p:nvPicPr>
          <p:cNvPr id="7" name="Picture 4" descr="Comparison of Destiny Lab content in 2001, left, and 200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4343400" y="2064658"/>
            <a:ext cx="2589111" cy="21074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827486" y="4205461"/>
            <a:ext cx="1525688" cy="830997"/>
          </a:xfrm>
          <a:prstGeom prst="rect">
            <a:avLst/>
          </a:prstGeom>
          <a:noFill/>
        </p:spPr>
        <p:txBody>
          <a:bodyPr wrap="square" rtlCol="0">
            <a:spAutoFit/>
          </a:bodyPr>
          <a:lstStyle/>
          <a:p>
            <a:pPr algn="ctr"/>
            <a:r>
              <a:rPr lang="en-US" sz="1200" dirty="0" smtClean="0">
                <a:latin typeface="Avant Garde"/>
              </a:rPr>
              <a:t>Inside Destiny: just after installation and after outfitted for research</a:t>
            </a:r>
            <a:endParaRPr lang="en-US" sz="1200" dirty="0">
              <a:latin typeface="Avant Garde"/>
            </a:endParaRPr>
          </a:p>
        </p:txBody>
      </p:sp>
      <p:sp>
        <p:nvSpPr>
          <p:cNvPr id="3" name="Rectangle 2"/>
          <p:cNvSpPr/>
          <p:nvPr/>
        </p:nvSpPr>
        <p:spPr>
          <a:xfrm>
            <a:off x="152400" y="5253335"/>
            <a:ext cx="4370024" cy="461665"/>
          </a:xfrm>
          <a:prstGeom prst="rect">
            <a:avLst/>
          </a:prstGeom>
        </p:spPr>
        <p:txBody>
          <a:bodyPr wrap="square">
            <a:spAutoFit/>
          </a:bodyPr>
          <a:lstStyle/>
          <a:p>
            <a:pPr lvl="0"/>
            <a:r>
              <a:rPr lang="en-US" sz="1200" dirty="0">
                <a:solidFill>
                  <a:srgbClr val="FFFFFF"/>
                </a:solidFill>
                <a:latin typeface="Avant Garde"/>
              </a:rPr>
              <a:t>Artist’s rendition of a space station research area</a:t>
            </a:r>
          </a:p>
          <a:p>
            <a:pPr lvl="0"/>
            <a:r>
              <a:rPr lang="en-US" sz="1200" i="1" dirty="0">
                <a:solidFill>
                  <a:srgbClr val="FFFFFF"/>
                </a:solidFill>
                <a:latin typeface="Avant Garde"/>
              </a:rPr>
              <a:t>(courtesy of </a:t>
            </a:r>
            <a:r>
              <a:rPr lang="en-US" sz="1200" i="1" dirty="0" err="1">
                <a:solidFill>
                  <a:srgbClr val="FFFFFF"/>
                </a:solidFill>
                <a:latin typeface="Avant Garde"/>
              </a:rPr>
              <a:t>NanoRacks</a:t>
            </a:r>
            <a:r>
              <a:rPr lang="en-US" sz="1200" i="1" dirty="0">
                <a:solidFill>
                  <a:srgbClr val="FFFFFF"/>
                </a:solidFill>
                <a:latin typeface="Avant Garde"/>
              </a:rPr>
              <a:t>)</a:t>
            </a:r>
          </a:p>
        </p:txBody>
      </p:sp>
      <p:sp>
        <p:nvSpPr>
          <p:cNvPr id="4" name="Title 3"/>
          <p:cNvSpPr>
            <a:spLocks noGrp="1"/>
          </p:cNvSpPr>
          <p:nvPr>
            <p:ph type="title"/>
          </p:nvPr>
        </p:nvSpPr>
        <p:spPr/>
        <p:txBody>
          <a:bodyPr/>
          <a:lstStyle/>
          <a:p>
            <a:r>
              <a:rPr lang="en-US" sz="2200" dirty="0" smtClean="0"/>
              <a:t>International Space Station: </a:t>
            </a:r>
            <a:r>
              <a:rPr lang="en-US" sz="2200" dirty="0">
                <a:solidFill>
                  <a:srgbClr val="FFC000"/>
                </a:solidFill>
              </a:rPr>
              <a:t>Background</a:t>
            </a:r>
            <a:endParaRPr lang="en-US" sz="2200" dirty="0"/>
          </a:p>
        </p:txBody>
      </p:sp>
      <p:sp>
        <p:nvSpPr>
          <p:cNvPr id="9" name="Content Placeholder 8"/>
          <p:cNvSpPr>
            <a:spLocks noGrp="1"/>
          </p:cNvSpPr>
          <p:nvPr>
            <p:ph sz="quarter" idx="13"/>
          </p:nvPr>
        </p:nvSpPr>
        <p:spPr>
          <a:xfrm>
            <a:off x="457200" y="1143000"/>
            <a:ext cx="8382000" cy="1066800"/>
          </a:xfrm>
        </p:spPr>
        <p:txBody>
          <a:bodyPr>
            <a:normAutofit/>
          </a:bodyPr>
          <a:lstStyle/>
          <a:p>
            <a:r>
              <a:rPr lang="en-US" sz="2000" dirty="0">
                <a:solidFill>
                  <a:srgbClr val="FFFFFF"/>
                </a:solidFill>
              </a:rPr>
              <a:t>The entire </a:t>
            </a:r>
            <a:r>
              <a:rPr lang="en-US" sz="2000" dirty="0" smtClean="0">
                <a:solidFill>
                  <a:srgbClr val="FFFFFF"/>
                </a:solidFill>
              </a:rPr>
              <a:t>international </a:t>
            </a:r>
            <a:r>
              <a:rPr lang="en-US" sz="2000" dirty="0">
                <a:solidFill>
                  <a:srgbClr val="FFFFFF"/>
                </a:solidFill>
              </a:rPr>
              <a:t>laboratory is the size of a </a:t>
            </a:r>
            <a:r>
              <a:rPr lang="en-US" sz="2000" dirty="0" smtClean="0">
                <a:solidFill>
                  <a:srgbClr val="FFFFFF"/>
                </a:solidFill>
              </a:rPr>
              <a:t>U.S. </a:t>
            </a:r>
            <a:r>
              <a:rPr lang="en-US" sz="2000" dirty="0">
                <a:solidFill>
                  <a:srgbClr val="FFFFFF"/>
                </a:solidFill>
              </a:rPr>
              <a:t>football </a:t>
            </a:r>
            <a:r>
              <a:rPr lang="en-US" sz="2000" dirty="0" smtClean="0">
                <a:solidFill>
                  <a:srgbClr val="FFFFFF"/>
                </a:solidFill>
              </a:rPr>
              <a:t>field, with </a:t>
            </a:r>
            <a:r>
              <a:rPr lang="en-US" sz="2000" dirty="0">
                <a:solidFill>
                  <a:srgbClr val="FFFFFF"/>
                </a:solidFill>
              </a:rPr>
              <a:t>the interior volume </a:t>
            </a:r>
            <a:r>
              <a:rPr lang="en-US" sz="2000" dirty="0" smtClean="0">
                <a:solidFill>
                  <a:srgbClr val="FFFFFF"/>
                </a:solidFill>
              </a:rPr>
              <a:t>of one and a half Boeing </a:t>
            </a:r>
            <a:r>
              <a:rPr lang="en-US" sz="2000" dirty="0">
                <a:solidFill>
                  <a:srgbClr val="FFFFFF"/>
                </a:solidFill>
              </a:rPr>
              <a:t>747 </a:t>
            </a:r>
            <a:r>
              <a:rPr lang="en-US" sz="2000" dirty="0" smtClean="0">
                <a:solidFill>
                  <a:srgbClr val="FFFFFF"/>
                </a:solidFill>
              </a:rPr>
              <a:t>jetliners</a:t>
            </a:r>
            <a:endParaRPr lang="en-US" sz="2000" dirty="0">
              <a:solidFill>
                <a:srgbClr val="FFFFFF"/>
              </a:solidFill>
            </a:endParaRPr>
          </a:p>
        </p:txBody>
      </p:sp>
      <p:pic>
        <p:nvPicPr>
          <p:cNvPr id="12" name="Picture 4" descr="Comparison of Destiny Lab content in 2001, left, and 2002"/>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6353174" y="3455183"/>
            <a:ext cx="2589111" cy="210741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0" y="6519446"/>
            <a:ext cx="1527732" cy="261610"/>
          </a:xfrm>
          <a:prstGeom prst="rect">
            <a:avLst/>
          </a:prstGeom>
          <a:noFill/>
        </p:spPr>
        <p:txBody>
          <a:bodyPr wrap="none" rtlCol="0">
            <a:spAutoFit/>
          </a:bodyPr>
          <a:lstStyle/>
          <a:p>
            <a:r>
              <a:rPr lang="en-US" sz="1100" i="1" dirty="0" smtClean="0"/>
              <a:t>Images courtesy of NASA</a:t>
            </a:r>
            <a:endParaRPr lang="en-US" sz="1100" i="1" dirty="0"/>
          </a:p>
        </p:txBody>
      </p:sp>
    </p:spTree>
    <p:extLst>
      <p:ext uri="{BB962C8B-B14F-4D97-AF65-F5344CB8AC3E}">
        <p14:creationId xmlns:p14="http://schemas.microsoft.com/office/powerpoint/2010/main" val="874268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smtClean="0"/>
              <a:t>Maximizing value of the ISS</a:t>
            </a:r>
            <a:endParaRPr lang="en-US" sz="2200" dirty="0"/>
          </a:p>
        </p:txBody>
      </p:sp>
      <p:sp>
        <p:nvSpPr>
          <p:cNvPr id="3" name="Content Placeholder 2"/>
          <p:cNvSpPr>
            <a:spLocks noGrp="1"/>
          </p:cNvSpPr>
          <p:nvPr>
            <p:ph sz="quarter" idx="13"/>
          </p:nvPr>
        </p:nvSpPr>
        <p:spPr>
          <a:xfrm>
            <a:off x="457200" y="1143000"/>
            <a:ext cx="4876800" cy="2895600"/>
          </a:xfrm>
        </p:spPr>
        <p:txBody>
          <a:bodyPr>
            <a:noAutofit/>
          </a:bodyPr>
          <a:lstStyle/>
          <a:p>
            <a:r>
              <a:rPr lang="en-US" sz="2000" dirty="0" smtClean="0"/>
              <a:t>CASIS seeks to maximize </a:t>
            </a:r>
            <a:r>
              <a:rPr lang="en-US" sz="2000" dirty="0"/>
              <a:t>the value of the s</a:t>
            </a:r>
            <a:r>
              <a:rPr lang="en-US" sz="2000" dirty="0" smtClean="0"/>
              <a:t>tation to </a:t>
            </a:r>
            <a:r>
              <a:rPr lang="en-US" sz="2000" dirty="0"/>
              <a:t>the n</a:t>
            </a:r>
            <a:r>
              <a:rPr lang="en-US" sz="2000" dirty="0" smtClean="0"/>
              <a:t>ation</a:t>
            </a:r>
          </a:p>
          <a:p>
            <a:endParaRPr lang="en-US" sz="800" dirty="0" smtClean="0"/>
          </a:p>
          <a:p>
            <a:pPr lvl="1"/>
            <a:r>
              <a:rPr lang="en-US" sz="2000" dirty="0" smtClean="0"/>
              <a:t>Fully utilize the Station for basic and applied scientific research</a:t>
            </a:r>
          </a:p>
          <a:p>
            <a:pPr lvl="1"/>
            <a:r>
              <a:rPr lang="en-US" sz="2000" dirty="0" smtClean="0"/>
              <a:t>Inform </a:t>
            </a:r>
            <a:r>
              <a:rPr lang="en-US" sz="2000" dirty="0"/>
              <a:t>the general public </a:t>
            </a:r>
            <a:r>
              <a:rPr lang="en-US" sz="2000" dirty="0" smtClean="0"/>
              <a:t>through outreach on </a:t>
            </a:r>
            <a:r>
              <a:rPr lang="en-US" sz="2000" dirty="0"/>
              <a:t>the opportunities and benefits realized through station</a:t>
            </a:r>
            <a:endParaRPr lang="en-US" sz="2000" dirty="0" smtClean="0"/>
          </a:p>
          <a:p>
            <a:pPr lvl="1">
              <a:spcAft>
                <a:spcPts val="0"/>
              </a:spcAft>
            </a:pPr>
            <a:endParaRPr lang="en-US" sz="800" b="1" dirty="0" smtClean="0"/>
          </a:p>
        </p:txBody>
      </p:sp>
      <p:pic>
        <p:nvPicPr>
          <p:cNvPr id="8" name="Picture 2" descr="http://iss-casis.org/Portals/0/images/casi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152400"/>
            <a:ext cx="1314450" cy="66675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nasa.gov/images/content/173545main_spheres_h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600200"/>
            <a:ext cx="3022303"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 y="4343400"/>
            <a:ext cx="8229600" cy="1323439"/>
          </a:xfrm>
          <a:prstGeom prst="rect">
            <a:avLst/>
          </a:prstGeom>
        </p:spPr>
        <p:txBody>
          <a:bodyPr wrap="square">
            <a:spAutoFit/>
          </a:bodyPr>
          <a:lstStyle/>
          <a:p>
            <a:pPr marL="742950" lvl="1" indent="-285750">
              <a:spcBef>
                <a:spcPct val="20000"/>
              </a:spcBef>
              <a:buClr>
                <a:srgbClr val="FFFFFF"/>
              </a:buClr>
              <a:buFont typeface="Arial" pitchFamily="34" charset="0"/>
              <a:buChar char="•"/>
            </a:pPr>
            <a:r>
              <a:rPr lang="en-US" sz="2000" spc="30" dirty="0">
                <a:solidFill>
                  <a:srgbClr val="FFFFFF"/>
                </a:solidFill>
                <a:latin typeface="Avant Garde"/>
              </a:rPr>
              <a:t>Support education efforts that establish the ISS U.S.  National Laboratory as a leading laboratory and environment for science, technology, engineering and mathematics (STEM) education.</a:t>
            </a:r>
          </a:p>
        </p:txBody>
      </p:sp>
      <p:sp>
        <p:nvSpPr>
          <p:cNvPr id="7" name="Rectangle 6"/>
          <p:cNvSpPr/>
          <p:nvPr/>
        </p:nvSpPr>
        <p:spPr>
          <a:xfrm>
            <a:off x="5943600" y="3657600"/>
            <a:ext cx="2819400" cy="430887"/>
          </a:xfrm>
          <a:prstGeom prst="rect">
            <a:avLst/>
          </a:prstGeom>
        </p:spPr>
        <p:txBody>
          <a:bodyPr wrap="square">
            <a:spAutoFit/>
          </a:bodyPr>
          <a:lstStyle/>
          <a:p>
            <a:r>
              <a:rPr lang="en-US" sz="1100" dirty="0">
                <a:latin typeface="Avant Garde"/>
              </a:rPr>
              <a:t>Synchronized Position Hold, Engage, Reorient, Experimental Satellites</a:t>
            </a:r>
          </a:p>
        </p:txBody>
      </p:sp>
    </p:spTree>
    <p:extLst>
      <p:ext uri="{BB962C8B-B14F-4D97-AF65-F5344CB8AC3E}">
        <p14:creationId xmlns:p14="http://schemas.microsoft.com/office/powerpoint/2010/main" val="714363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20000"/>
              </a:lnSpc>
            </a:pPr>
            <a:r>
              <a:rPr lang="en-US" sz="2200" dirty="0"/>
              <a:t>The research </a:t>
            </a:r>
            <a:r>
              <a:rPr lang="en-US" sz="2200" dirty="0" smtClean="0"/>
              <a:t>environment: </a:t>
            </a:r>
            <a:r>
              <a:rPr lang="en-US" sz="2200" dirty="0" smtClean="0">
                <a:solidFill>
                  <a:srgbClr val="FFC000"/>
                </a:solidFill>
              </a:rPr>
              <a:t>Microgravity</a:t>
            </a:r>
            <a:r>
              <a:rPr lang="en-US" sz="2200" dirty="0" smtClean="0"/>
              <a:t> </a:t>
            </a:r>
            <a:br>
              <a:rPr lang="en-US" sz="2200" dirty="0" smtClean="0"/>
            </a:br>
            <a:r>
              <a:rPr lang="en-US" sz="2000" dirty="0" smtClean="0"/>
              <a:t>Why send research into space?</a:t>
            </a:r>
            <a:endParaRPr lang="en-US" sz="2000" dirty="0"/>
          </a:p>
        </p:txBody>
      </p:sp>
      <p:sp>
        <p:nvSpPr>
          <p:cNvPr id="3" name="Content Placeholder 2"/>
          <p:cNvSpPr>
            <a:spLocks noGrp="1"/>
          </p:cNvSpPr>
          <p:nvPr>
            <p:ph sz="quarter" idx="13"/>
          </p:nvPr>
        </p:nvSpPr>
        <p:spPr>
          <a:xfrm>
            <a:off x="-228600" y="1066800"/>
            <a:ext cx="9525000" cy="967046"/>
          </a:xfrm>
        </p:spPr>
        <p:txBody>
          <a:bodyPr>
            <a:normAutofit/>
          </a:bodyPr>
          <a:lstStyle/>
          <a:p>
            <a:pPr>
              <a:buFont typeface="Arial"/>
              <a:buChar char="•"/>
            </a:pPr>
            <a:r>
              <a:rPr lang="en-US" sz="2000" dirty="0" smtClean="0"/>
              <a:t>       Microgravity </a:t>
            </a:r>
            <a:r>
              <a:rPr lang="en-US" sz="2000" dirty="0"/>
              <a:t>alters many observable phenomena</a:t>
            </a:r>
          </a:p>
        </p:txBody>
      </p:sp>
      <p:grpSp>
        <p:nvGrpSpPr>
          <p:cNvPr id="4" name="Group 3"/>
          <p:cNvGrpSpPr/>
          <p:nvPr/>
        </p:nvGrpSpPr>
        <p:grpSpPr>
          <a:xfrm>
            <a:off x="3810000" y="1676400"/>
            <a:ext cx="2209800" cy="2133600"/>
            <a:chOff x="6616299" y="1914131"/>
            <a:chExt cx="2101731" cy="2159674"/>
          </a:xfrm>
        </p:grpSpPr>
        <p:grpSp>
          <p:nvGrpSpPr>
            <p:cNvPr id="5" name="Group 4"/>
            <p:cNvGrpSpPr/>
            <p:nvPr/>
          </p:nvGrpSpPr>
          <p:grpSpPr>
            <a:xfrm>
              <a:off x="6633190" y="2175741"/>
              <a:ext cx="2067951" cy="1898064"/>
              <a:chOff x="6633190" y="2175741"/>
              <a:chExt cx="2067951" cy="1898064"/>
            </a:xfrm>
          </p:grpSpPr>
          <p:pic>
            <p:nvPicPr>
              <p:cNvPr id="7" name="Picture 2" descr="http://www.compadre.org/Informal/images/features/flamespacelarge.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434" t="8739" r="5723" b="7077"/>
              <a:stretch/>
            </p:blipFill>
            <p:spPr bwMode="auto">
              <a:xfrm>
                <a:off x="6633190" y="2175741"/>
                <a:ext cx="2067951" cy="160371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838664" y="3816913"/>
                <a:ext cx="567784" cy="253916"/>
              </a:xfrm>
              <a:prstGeom prst="rect">
                <a:avLst/>
              </a:prstGeom>
            </p:spPr>
            <p:txBody>
              <a:bodyPr wrap="none">
                <a:spAutoFit/>
              </a:bodyPr>
              <a:lstStyle/>
              <a:p>
                <a:r>
                  <a:rPr lang="en-US" sz="1050" dirty="0" smtClean="0">
                    <a:latin typeface="Avant Garde"/>
                  </a:rPr>
                  <a:t>Space</a:t>
                </a:r>
                <a:endParaRPr lang="en-US" sz="1050" dirty="0">
                  <a:latin typeface="Avant Garde"/>
                </a:endParaRPr>
              </a:p>
            </p:txBody>
          </p:sp>
          <p:sp>
            <p:nvSpPr>
              <p:cNvPr id="9" name="Rectangle 8"/>
              <p:cNvSpPr/>
              <p:nvPr/>
            </p:nvSpPr>
            <p:spPr>
              <a:xfrm>
                <a:off x="6798394" y="3819889"/>
                <a:ext cx="506870" cy="253916"/>
              </a:xfrm>
              <a:prstGeom prst="rect">
                <a:avLst/>
              </a:prstGeom>
            </p:spPr>
            <p:txBody>
              <a:bodyPr wrap="none">
                <a:spAutoFit/>
              </a:bodyPr>
              <a:lstStyle/>
              <a:p>
                <a:r>
                  <a:rPr lang="en-US" sz="1050" dirty="0" smtClean="0">
                    <a:latin typeface="Avant Garde"/>
                  </a:rPr>
                  <a:t>Earth</a:t>
                </a:r>
              </a:p>
            </p:txBody>
          </p:sp>
        </p:grpSp>
        <p:sp>
          <p:nvSpPr>
            <p:cNvPr id="6" name="Rectangle 5"/>
            <p:cNvSpPr/>
            <p:nvPr/>
          </p:nvSpPr>
          <p:spPr>
            <a:xfrm>
              <a:off x="6616299" y="1914131"/>
              <a:ext cx="2101731" cy="261610"/>
            </a:xfrm>
            <a:prstGeom prst="rect">
              <a:avLst/>
            </a:prstGeom>
          </p:spPr>
          <p:txBody>
            <a:bodyPr wrap="square">
              <a:spAutoFit/>
            </a:bodyPr>
            <a:lstStyle/>
            <a:p>
              <a:pPr algn="ctr"/>
              <a:r>
                <a:rPr lang="en-US" sz="1100" dirty="0" smtClean="0">
                  <a:latin typeface="Avant Garde"/>
                </a:rPr>
                <a:t>Flame structure in space</a:t>
              </a:r>
            </a:p>
          </p:txBody>
        </p:sp>
      </p:grpSp>
      <p:pic>
        <p:nvPicPr>
          <p:cNvPr id="1026" name="Picture 2" descr="In this image provided by NASA astronaut Andre Kuipers watches a bubble in a drop of water as he enjoys the last days of weightlessness. The photo was taken June 24, 2012. Astronauts Oleg Kononenko, Andre Kuipers, Don Pettit are due to return to earth on board the Soyuz TMA-03M set for landing on July 1, 2012. (AP Photo/NASA, Andre Kuipers) Photo: Andre Kui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752600"/>
            <a:ext cx="2688572" cy="178524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Untitled.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038600"/>
            <a:ext cx="2590800" cy="1464635"/>
          </a:xfrm>
          <a:prstGeom prst="rect">
            <a:avLst/>
          </a:prstGeom>
        </p:spPr>
      </p:pic>
      <p:sp>
        <p:nvSpPr>
          <p:cNvPr id="12" name="Rectangle 11"/>
          <p:cNvSpPr/>
          <p:nvPr/>
        </p:nvSpPr>
        <p:spPr>
          <a:xfrm>
            <a:off x="304800" y="5562600"/>
            <a:ext cx="2755787" cy="261610"/>
          </a:xfrm>
          <a:prstGeom prst="rect">
            <a:avLst/>
          </a:prstGeom>
        </p:spPr>
        <p:txBody>
          <a:bodyPr wrap="square">
            <a:spAutoFit/>
          </a:bodyPr>
          <a:lstStyle/>
          <a:p>
            <a:pPr algn="ctr"/>
            <a:r>
              <a:rPr lang="en-US" sz="1100" dirty="0" smtClean="0">
                <a:latin typeface="Avant Garde"/>
              </a:rPr>
              <a:t>Chris Hadfield, CSA</a:t>
            </a:r>
            <a:r>
              <a:rPr lang="en-US" sz="1050" dirty="0">
                <a:latin typeface="Avant Garde"/>
              </a:rPr>
              <a:t> </a:t>
            </a:r>
          </a:p>
        </p:txBody>
      </p:sp>
      <p:sp>
        <p:nvSpPr>
          <p:cNvPr id="13" name="Rectangle 12"/>
          <p:cNvSpPr/>
          <p:nvPr/>
        </p:nvSpPr>
        <p:spPr>
          <a:xfrm>
            <a:off x="304800" y="3581400"/>
            <a:ext cx="2755787" cy="261610"/>
          </a:xfrm>
          <a:prstGeom prst="rect">
            <a:avLst/>
          </a:prstGeom>
        </p:spPr>
        <p:txBody>
          <a:bodyPr wrap="square">
            <a:spAutoFit/>
          </a:bodyPr>
          <a:lstStyle/>
          <a:p>
            <a:pPr algn="ctr"/>
            <a:r>
              <a:rPr lang="en-US" sz="1100" dirty="0" smtClean="0">
                <a:latin typeface="Avant Garde"/>
              </a:rPr>
              <a:t>Andre </a:t>
            </a:r>
            <a:r>
              <a:rPr lang="en-US" sz="1100" dirty="0" err="1" smtClean="0">
                <a:latin typeface="Avant Garde"/>
              </a:rPr>
              <a:t>Kuipers</a:t>
            </a:r>
            <a:r>
              <a:rPr lang="en-US" sz="1100" dirty="0" smtClean="0">
                <a:latin typeface="Avant Garde"/>
              </a:rPr>
              <a:t>, NASA</a:t>
            </a:r>
            <a:r>
              <a:rPr lang="en-US" sz="1100" dirty="0">
                <a:latin typeface="Avant Garde"/>
              </a:rPr>
              <a:t> </a:t>
            </a:r>
          </a:p>
        </p:txBody>
      </p:sp>
      <p:sp>
        <p:nvSpPr>
          <p:cNvPr id="14" name="TextBox 13"/>
          <p:cNvSpPr txBox="1"/>
          <p:nvPr/>
        </p:nvSpPr>
        <p:spPr>
          <a:xfrm>
            <a:off x="0" y="6550223"/>
            <a:ext cx="1527732" cy="261610"/>
          </a:xfrm>
          <a:prstGeom prst="rect">
            <a:avLst/>
          </a:prstGeom>
          <a:noFill/>
        </p:spPr>
        <p:txBody>
          <a:bodyPr wrap="none" rtlCol="0">
            <a:spAutoFit/>
          </a:bodyPr>
          <a:lstStyle/>
          <a:p>
            <a:r>
              <a:rPr lang="en-US" sz="1100" i="1" dirty="0" smtClean="0"/>
              <a:t>Images courtesy of NASA</a:t>
            </a:r>
            <a:endParaRPr lang="en-US" sz="1100" i="1" dirty="0"/>
          </a:p>
        </p:txBody>
      </p:sp>
      <p:grpSp>
        <p:nvGrpSpPr>
          <p:cNvPr id="15" name="Group 14"/>
          <p:cNvGrpSpPr/>
          <p:nvPr/>
        </p:nvGrpSpPr>
        <p:grpSpPr>
          <a:xfrm>
            <a:off x="6477000" y="1752600"/>
            <a:ext cx="2438400" cy="3200400"/>
            <a:chOff x="6856449" y="4038600"/>
            <a:chExt cx="2027082" cy="2690812"/>
          </a:xfrm>
        </p:grpSpPr>
        <p:pic>
          <p:nvPicPr>
            <p:cNvPr id="16" name="Picture 2" descr="http://quest.arc.nasa.gov/space/teachers/microgravity/image/d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325922"/>
              <a:ext cx="1796931" cy="240349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955775" y="4038600"/>
              <a:ext cx="1927755" cy="236874"/>
            </a:xfrm>
            <a:prstGeom prst="rect">
              <a:avLst/>
            </a:prstGeom>
          </p:spPr>
          <p:txBody>
            <a:bodyPr wrap="square">
              <a:spAutoFit/>
            </a:bodyPr>
            <a:lstStyle/>
            <a:p>
              <a:pPr algn="ctr"/>
              <a:r>
                <a:rPr lang="en-US" sz="1100" dirty="0">
                  <a:solidFill>
                    <a:srgbClr val="FFFFFF"/>
                  </a:solidFill>
                  <a:latin typeface="Avant Garde"/>
                </a:rPr>
                <a:t> </a:t>
              </a:r>
              <a:r>
                <a:rPr lang="en-US" sz="1100" dirty="0" err="1">
                  <a:solidFill>
                    <a:srgbClr val="FFFFFF"/>
                  </a:solidFill>
                  <a:latin typeface="Avant Garde"/>
                </a:rPr>
                <a:t>T</a:t>
              </a:r>
              <a:r>
                <a:rPr lang="en-US" sz="1100" dirty="0" err="1" smtClean="0">
                  <a:solidFill>
                    <a:srgbClr val="FFFFFF"/>
                  </a:solidFill>
                  <a:latin typeface="Avant Garde"/>
                </a:rPr>
                <a:t>hermocapillary</a:t>
              </a:r>
              <a:r>
                <a:rPr lang="en-US" sz="1100" dirty="0" smtClean="0">
                  <a:solidFill>
                    <a:srgbClr val="FFFFFF"/>
                  </a:solidFill>
                  <a:latin typeface="Avant Garde"/>
                </a:rPr>
                <a:t> </a:t>
              </a:r>
              <a:r>
                <a:rPr lang="en-US" sz="1100" dirty="0">
                  <a:solidFill>
                    <a:srgbClr val="FFFFFF"/>
                  </a:solidFill>
                  <a:latin typeface="Avant Garde"/>
                </a:rPr>
                <a:t>flows </a:t>
              </a:r>
            </a:p>
          </p:txBody>
        </p:sp>
        <p:sp>
          <p:nvSpPr>
            <p:cNvPr id="18" name="Rectangle 17"/>
            <p:cNvSpPr/>
            <p:nvPr/>
          </p:nvSpPr>
          <p:spPr>
            <a:xfrm rot="16200000">
              <a:off x="6684049" y="6211860"/>
              <a:ext cx="570841" cy="226040"/>
            </a:xfrm>
            <a:prstGeom prst="rect">
              <a:avLst/>
            </a:prstGeom>
          </p:spPr>
          <p:txBody>
            <a:bodyPr wrap="none">
              <a:spAutoFit/>
            </a:bodyPr>
            <a:lstStyle/>
            <a:p>
              <a:r>
                <a:rPr lang="en-US" sz="1100" dirty="0" smtClean="0">
                  <a:solidFill>
                    <a:srgbClr val="FFFFFF"/>
                  </a:solidFill>
                  <a:latin typeface="Avant Garde"/>
                </a:rPr>
                <a:t>Space</a:t>
              </a:r>
              <a:endParaRPr lang="en-US" sz="1100" dirty="0">
                <a:solidFill>
                  <a:srgbClr val="FFFFFF"/>
                </a:solidFill>
                <a:latin typeface="Avant Garde"/>
              </a:endParaRPr>
            </a:p>
          </p:txBody>
        </p:sp>
        <p:sp>
          <p:nvSpPr>
            <p:cNvPr id="19" name="Rectangle 18"/>
            <p:cNvSpPr/>
            <p:nvPr/>
          </p:nvSpPr>
          <p:spPr>
            <a:xfrm rot="16200000">
              <a:off x="6728204" y="4990845"/>
              <a:ext cx="482530" cy="226040"/>
            </a:xfrm>
            <a:prstGeom prst="rect">
              <a:avLst/>
            </a:prstGeom>
          </p:spPr>
          <p:txBody>
            <a:bodyPr wrap="none">
              <a:spAutoFit/>
            </a:bodyPr>
            <a:lstStyle/>
            <a:p>
              <a:r>
                <a:rPr lang="en-US" sz="1100" dirty="0" smtClean="0">
                  <a:solidFill>
                    <a:srgbClr val="FFFFFF"/>
                  </a:solidFill>
                  <a:latin typeface="Avant Garde"/>
                </a:rPr>
                <a:t>Earth</a:t>
              </a:r>
            </a:p>
          </p:txBody>
        </p:sp>
      </p:grpSp>
      <p:grpSp>
        <p:nvGrpSpPr>
          <p:cNvPr id="20" name="Group 19"/>
          <p:cNvGrpSpPr/>
          <p:nvPr/>
        </p:nvGrpSpPr>
        <p:grpSpPr>
          <a:xfrm>
            <a:off x="3124200" y="3962400"/>
            <a:ext cx="3428233" cy="1990304"/>
            <a:chOff x="6096001" y="4178798"/>
            <a:chExt cx="2962624" cy="1680950"/>
          </a:xfrm>
        </p:grpSpPr>
        <p:grpSp>
          <p:nvGrpSpPr>
            <p:cNvPr id="21" name="Group 20"/>
            <p:cNvGrpSpPr/>
            <p:nvPr/>
          </p:nvGrpSpPr>
          <p:grpSpPr>
            <a:xfrm>
              <a:off x="6096001" y="4422577"/>
              <a:ext cx="2897104" cy="1437171"/>
              <a:chOff x="6096001" y="4422577"/>
              <a:chExt cx="2897104" cy="1437171"/>
            </a:xfrm>
          </p:grpSpPr>
          <p:grpSp>
            <p:nvGrpSpPr>
              <p:cNvPr id="23" name="Group 22"/>
              <p:cNvGrpSpPr/>
              <p:nvPr/>
            </p:nvGrpSpPr>
            <p:grpSpPr>
              <a:xfrm>
                <a:off x="6096001" y="4422577"/>
                <a:ext cx="2897104" cy="1205112"/>
                <a:chOff x="6105047" y="4357488"/>
                <a:chExt cx="2897104" cy="1205112"/>
              </a:xfrm>
            </p:grpSpPr>
            <p:pic>
              <p:nvPicPr>
                <p:cNvPr id="26" name="Picture 25" descr="http://www.regenetech.com/Bio7.JPG"/>
                <p:cNvPicPr>
                  <a:picLocks noChangeAspect="1" noChangeArrowheads="1"/>
                </p:cNvPicPr>
                <p:nvPr/>
              </p:nvPicPr>
              <p:blipFill rotWithShape="1">
                <a:blip r:embed="rId7">
                  <a:extLst>
                    <a:ext uri="{28A0092B-C50C-407E-A947-70E740481C1C}">
                      <a14:useLocalDpi xmlns:a14="http://schemas.microsoft.com/office/drawing/2010/main" val="0"/>
                    </a:ext>
                  </a:extLst>
                </a:blip>
                <a:srcRect r="55303"/>
                <a:stretch/>
              </p:blipFill>
              <p:spPr bwMode="auto">
                <a:xfrm>
                  <a:off x="7699384" y="4357488"/>
                  <a:ext cx="1302767" cy="120511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http://www.regenetech.com/Bio7.JPG"/>
                <p:cNvPicPr>
                  <a:picLocks noChangeAspect="1" noChangeArrowheads="1"/>
                </p:cNvPicPr>
                <p:nvPr/>
              </p:nvPicPr>
              <p:blipFill rotWithShape="1">
                <a:blip r:embed="rId7">
                  <a:extLst>
                    <a:ext uri="{28A0092B-C50C-407E-A947-70E740481C1C}">
                      <a14:useLocalDpi xmlns:a14="http://schemas.microsoft.com/office/drawing/2010/main" val="0"/>
                    </a:ext>
                  </a:extLst>
                </a:blip>
                <a:srcRect l="45300"/>
                <a:stretch/>
              </p:blipFill>
              <p:spPr bwMode="auto">
                <a:xfrm>
                  <a:off x="6105047" y="4357488"/>
                  <a:ext cx="1594338" cy="1205112"/>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3"/>
              <p:cNvSpPr/>
              <p:nvPr/>
            </p:nvSpPr>
            <p:spPr>
              <a:xfrm>
                <a:off x="8102880" y="5638800"/>
                <a:ext cx="544826" cy="220948"/>
              </a:xfrm>
              <a:prstGeom prst="rect">
                <a:avLst/>
              </a:prstGeom>
            </p:spPr>
            <p:txBody>
              <a:bodyPr wrap="none">
                <a:spAutoFit/>
              </a:bodyPr>
              <a:lstStyle/>
              <a:p>
                <a:r>
                  <a:rPr lang="en-US" sz="1100" kern="1200" dirty="0" smtClean="0">
                    <a:solidFill>
                      <a:srgbClr val="FFFFFF"/>
                    </a:solidFill>
                    <a:latin typeface="Avant Garde"/>
                  </a:rPr>
                  <a:t>Space</a:t>
                </a:r>
                <a:endParaRPr lang="en-US" sz="1100" kern="1200" dirty="0">
                  <a:solidFill>
                    <a:srgbClr val="FFFFFF"/>
                  </a:solidFill>
                  <a:latin typeface="Avant Garde"/>
                </a:endParaRPr>
              </a:p>
            </p:txBody>
          </p:sp>
          <p:sp>
            <p:nvSpPr>
              <p:cNvPr id="25" name="Rectangle 24"/>
              <p:cNvSpPr/>
              <p:nvPr/>
            </p:nvSpPr>
            <p:spPr>
              <a:xfrm>
                <a:off x="6699790" y="5627689"/>
                <a:ext cx="460539" cy="220948"/>
              </a:xfrm>
              <a:prstGeom prst="rect">
                <a:avLst/>
              </a:prstGeom>
            </p:spPr>
            <p:txBody>
              <a:bodyPr wrap="none">
                <a:spAutoFit/>
              </a:bodyPr>
              <a:lstStyle/>
              <a:p>
                <a:r>
                  <a:rPr lang="en-US" sz="1100" kern="1200" dirty="0" smtClean="0">
                    <a:solidFill>
                      <a:srgbClr val="FFFFFF"/>
                    </a:solidFill>
                    <a:latin typeface="Avant Garde"/>
                  </a:rPr>
                  <a:t>Earth</a:t>
                </a:r>
              </a:p>
            </p:txBody>
          </p:sp>
        </p:grpSp>
        <p:sp>
          <p:nvSpPr>
            <p:cNvPr id="22" name="Rectangle 21"/>
            <p:cNvSpPr/>
            <p:nvPr/>
          </p:nvSpPr>
          <p:spPr>
            <a:xfrm>
              <a:off x="6161520" y="4178798"/>
              <a:ext cx="2897105" cy="219720"/>
            </a:xfrm>
            <a:prstGeom prst="rect">
              <a:avLst/>
            </a:prstGeom>
          </p:spPr>
          <p:txBody>
            <a:bodyPr wrap="square">
              <a:spAutoFit/>
            </a:bodyPr>
            <a:lstStyle/>
            <a:p>
              <a:pPr algn="ctr"/>
              <a:r>
                <a:rPr lang="en-US" sz="1100" kern="1200" dirty="0">
                  <a:solidFill>
                    <a:srgbClr val="FFFFFF"/>
                  </a:solidFill>
                  <a:latin typeface="Avant Garde"/>
                </a:rPr>
                <a:t>Colon carcinoma </a:t>
              </a:r>
              <a:r>
                <a:rPr lang="en-US" sz="1100" kern="1200" dirty="0" smtClean="0">
                  <a:solidFill>
                    <a:srgbClr val="FFFFFF"/>
                  </a:solidFill>
                  <a:latin typeface="Avant Garde"/>
                </a:rPr>
                <a:t>cell aggregation </a:t>
              </a:r>
              <a:endParaRPr lang="en-US" sz="1100" kern="1200" dirty="0">
                <a:solidFill>
                  <a:srgbClr val="FFFFFF"/>
                </a:solidFill>
              </a:endParaRPr>
            </a:p>
          </p:txBody>
        </p:sp>
      </p:grpSp>
    </p:spTree>
    <p:extLst>
      <p:ext uri="{BB962C8B-B14F-4D97-AF65-F5344CB8AC3E}">
        <p14:creationId xmlns:p14="http://schemas.microsoft.com/office/powerpoint/2010/main" val="39891939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496175" cy="1143000"/>
          </a:xfrm>
        </p:spPr>
        <p:txBody>
          <a:bodyPr/>
          <a:lstStyle/>
          <a:p>
            <a:r>
              <a:rPr lang="en-US" sz="2200" dirty="0" smtClean="0"/>
              <a:t>The research environment: </a:t>
            </a:r>
            <a:br>
              <a:rPr lang="en-US" sz="2200" dirty="0" smtClean="0"/>
            </a:br>
            <a:r>
              <a:rPr lang="en-US" sz="2200" dirty="0" smtClean="0">
                <a:solidFill>
                  <a:srgbClr val="FFC000"/>
                </a:solidFill>
              </a:rPr>
              <a:t>extreme conditions</a:t>
            </a:r>
            <a:r>
              <a:rPr lang="en-US" sz="2200" dirty="0" smtClean="0"/>
              <a:t/>
            </a:r>
            <a:br>
              <a:rPr lang="en-US" sz="2200" dirty="0" smtClean="0"/>
            </a:br>
            <a:endParaRPr lang="en-US" sz="2200" dirty="0">
              <a:solidFill>
                <a:srgbClr val="FFC000"/>
              </a:solidFill>
            </a:endParaRPr>
          </a:p>
        </p:txBody>
      </p:sp>
      <p:sp>
        <p:nvSpPr>
          <p:cNvPr id="3" name="Content Placeholder 2"/>
          <p:cNvSpPr>
            <a:spLocks noGrp="1"/>
          </p:cNvSpPr>
          <p:nvPr>
            <p:ph sz="quarter" idx="13"/>
          </p:nvPr>
        </p:nvSpPr>
        <p:spPr>
          <a:xfrm>
            <a:off x="457200" y="1371600"/>
            <a:ext cx="4572000" cy="2895600"/>
          </a:xfrm>
        </p:spPr>
        <p:txBody>
          <a:bodyPr>
            <a:noAutofit/>
          </a:bodyPr>
          <a:lstStyle/>
          <a:p>
            <a:r>
              <a:rPr lang="en-US" sz="2000" dirty="0" smtClean="0"/>
              <a:t>Exposure </a:t>
            </a:r>
            <a:r>
              <a:rPr lang="en-US" sz="2000" dirty="0"/>
              <a:t>to </a:t>
            </a:r>
            <a:endParaRPr lang="en-US" sz="2000" dirty="0" smtClean="0"/>
          </a:p>
          <a:p>
            <a:pPr lvl="1"/>
            <a:r>
              <a:rPr lang="en-US" sz="2000" dirty="0" smtClean="0"/>
              <a:t>extreme </a:t>
            </a:r>
            <a:r>
              <a:rPr lang="en-US" sz="2000" dirty="0"/>
              <a:t>heat and cold </a:t>
            </a:r>
            <a:r>
              <a:rPr lang="en-US" sz="2000" dirty="0" smtClean="0"/>
              <a:t>cycling</a:t>
            </a:r>
          </a:p>
          <a:p>
            <a:pPr lvl="1"/>
            <a:r>
              <a:rPr lang="en-US" sz="2000" dirty="0" smtClean="0"/>
              <a:t>ultra-vacuum</a:t>
            </a:r>
          </a:p>
          <a:p>
            <a:pPr lvl="1"/>
            <a:r>
              <a:rPr lang="en-US" sz="2000" dirty="0" smtClean="0"/>
              <a:t>atomic oxygen</a:t>
            </a:r>
          </a:p>
          <a:p>
            <a:pPr lvl="1"/>
            <a:r>
              <a:rPr lang="en-US" sz="2000" dirty="0" smtClean="0"/>
              <a:t>high </a:t>
            </a:r>
            <a:r>
              <a:rPr lang="en-US" sz="2000" dirty="0"/>
              <a:t>energy </a:t>
            </a:r>
            <a:r>
              <a:rPr lang="en-US" sz="2000" dirty="0" smtClean="0"/>
              <a:t>radiation</a:t>
            </a:r>
          </a:p>
          <a:p>
            <a:pPr lvl="1"/>
            <a:r>
              <a:rPr lang="en-US" sz="2000" dirty="0"/>
              <a:t>d</a:t>
            </a:r>
            <a:r>
              <a:rPr lang="en-US" sz="2000" dirty="0" smtClean="0"/>
              <a:t>ebris impact</a:t>
            </a:r>
          </a:p>
        </p:txBody>
      </p:sp>
      <p:sp>
        <p:nvSpPr>
          <p:cNvPr id="6" name="TextBox 5"/>
          <p:cNvSpPr txBox="1"/>
          <p:nvPr/>
        </p:nvSpPr>
        <p:spPr>
          <a:xfrm>
            <a:off x="0" y="6550223"/>
            <a:ext cx="1797287" cy="261610"/>
          </a:xfrm>
          <a:prstGeom prst="rect">
            <a:avLst/>
          </a:prstGeom>
          <a:noFill/>
        </p:spPr>
        <p:txBody>
          <a:bodyPr wrap="none" rtlCol="0">
            <a:spAutoFit/>
          </a:bodyPr>
          <a:lstStyle/>
          <a:p>
            <a:r>
              <a:rPr lang="en-US" sz="1100" i="1" dirty="0" smtClean="0">
                <a:solidFill>
                  <a:srgbClr val="FFFFFF"/>
                </a:solidFill>
                <a:latin typeface="Avant Garde"/>
              </a:rPr>
              <a:t>Images courtesy of NASA</a:t>
            </a:r>
            <a:endParaRPr lang="en-US" sz="1100" i="1" dirty="0">
              <a:solidFill>
                <a:srgbClr val="FFFFFF"/>
              </a:solidFill>
              <a:latin typeface="Avant Garde"/>
            </a:endParaRPr>
          </a:p>
        </p:txBody>
      </p:sp>
      <p:grpSp>
        <p:nvGrpSpPr>
          <p:cNvPr id="9" name="Group 8"/>
          <p:cNvGrpSpPr/>
          <p:nvPr/>
        </p:nvGrpSpPr>
        <p:grpSpPr>
          <a:xfrm>
            <a:off x="5562600" y="1371600"/>
            <a:ext cx="2748313" cy="2133600"/>
            <a:chOff x="5867400" y="4319407"/>
            <a:chExt cx="2748313" cy="2133600"/>
          </a:xfrm>
        </p:grpSpPr>
        <p:pic>
          <p:nvPicPr>
            <p:cNvPr id="1026" name="Picture 2" descr="https://rt.grc.nasa.gov/files/atomicox_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31896"/>
              <a:ext cx="2748313" cy="172111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867400" y="4319407"/>
              <a:ext cx="2748313" cy="430887"/>
            </a:xfrm>
            <a:prstGeom prst="rect">
              <a:avLst/>
            </a:prstGeom>
          </p:spPr>
          <p:txBody>
            <a:bodyPr wrap="square">
              <a:spAutoFit/>
            </a:bodyPr>
            <a:lstStyle/>
            <a:p>
              <a:pPr algn="ctr"/>
              <a:r>
                <a:rPr lang="en-US" sz="1100" spc="30" dirty="0" smtClean="0">
                  <a:solidFill>
                    <a:srgbClr val="FFFFFF"/>
                  </a:solidFill>
                  <a:latin typeface="Avant Garde"/>
                </a:rPr>
                <a:t>AO satellite-preservation technique used for art restoration</a:t>
              </a:r>
              <a:endParaRPr lang="en-US" sz="1100" dirty="0">
                <a:solidFill>
                  <a:srgbClr val="FFFFFF"/>
                </a:solidFill>
              </a:endParaRPr>
            </a:p>
          </p:txBody>
        </p:sp>
      </p:grpSp>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069605"/>
            <a:ext cx="1948163" cy="1653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038600"/>
            <a:ext cx="1978973" cy="128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3015" y="4495800"/>
            <a:ext cx="168938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4343400" y="3810000"/>
            <a:ext cx="1951772" cy="261610"/>
          </a:xfrm>
          <a:prstGeom prst="rect">
            <a:avLst/>
          </a:prstGeom>
          <a:noFill/>
        </p:spPr>
        <p:txBody>
          <a:bodyPr wrap="square" rtlCol="0">
            <a:spAutoFit/>
          </a:bodyPr>
          <a:lstStyle/>
          <a:p>
            <a:pPr algn="ctr"/>
            <a:r>
              <a:rPr lang="en-US" sz="1100" dirty="0" smtClean="0">
                <a:solidFill>
                  <a:srgbClr val="FFFFFF"/>
                </a:solidFill>
                <a:latin typeface="Avant Garde"/>
              </a:rPr>
              <a:t>Structural degradation</a:t>
            </a:r>
            <a:endParaRPr lang="en-US" sz="1100" dirty="0">
              <a:solidFill>
                <a:srgbClr val="FFFFFF"/>
              </a:solidFill>
              <a:latin typeface="Avant Garde"/>
            </a:endParaRPr>
          </a:p>
        </p:txBody>
      </p:sp>
      <p:sp>
        <p:nvSpPr>
          <p:cNvPr id="18" name="TextBox 17"/>
          <p:cNvSpPr txBox="1"/>
          <p:nvPr/>
        </p:nvSpPr>
        <p:spPr>
          <a:xfrm>
            <a:off x="6629400" y="5410200"/>
            <a:ext cx="1978973" cy="261610"/>
          </a:xfrm>
          <a:prstGeom prst="rect">
            <a:avLst/>
          </a:prstGeom>
          <a:noFill/>
        </p:spPr>
        <p:txBody>
          <a:bodyPr wrap="square" rtlCol="0">
            <a:spAutoFit/>
          </a:bodyPr>
          <a:lstStyle/>
          <a:p>
            <a:pPr algn="ctr"/>
            <a:r>
              <a:rPr lang="en-US" sz="1100" dirty="0" smtClean="0">
                <a:solidFill>
                  <a:srgbClr val="FFFFFF"/>
                </a:solidFill>
                <a:latin typeface="Avant Garde"/>
              </a:rPr>
              <a:t>Debris damage</a:t>
            </a:r>
            <a:endParaRPr lang="en-US" sz="1100" dirty="0">
              <a:solidFill>
                <a:srgbClr val="FFFFFF"/>
              </a:solidFill>
              <a:latin typeface="Avant Garde"/>
            </a:endParaRPr>
          </a:p>
        </p:txBody>
      </p:sp>
      <p:sp>
        <p:nvSpPr>
          <p:cNvPr id="19" name="TextBox 18"/>
          <p:cNvSpPr txBox="1"/>
          <p:nvPr/>
        </p:nvSpPr>
        <p:spPr>
          <a:xfrm>
            <a:off x="1318818" y="4833119"/>
            <a:ext cx="1043382" cy="600164"/>
          </a:xfrm>
          <a:prstGeom prst="rect">
            <a:avLst/>
          </a:prstGeom>
          <a:noFill/>
        </p:spPr>
        <p:txBody>
          <a:bodyPr wrap="square" rtlCol="0">
            <a:spAutoFit/>
          </a:bodyPr>
          <a:lstStyle/>
          <a:p>
            <a:pPr algn="ctr"/>
            <a:r>
              <a:rPr lang="en-US" sz="1100" dirty="0" smtClean="0">
                <a:solidFill>
                  <a:srgbClr val="FFFFFF"/>
                </a:solidFill>
                <a:latin typeface="Avant Garde"/>
              </a:rPr>
              <a:t>Radiation-induced darkening</a:t>
            </a:r>
            <a:endParaRPr lang="en-US" sz="1100" dirty="0">
              <a:solidFill>
                <a:srgbClr val="FFFFFF"/>
              </a:solidFill>
              <a:latin typeface="Avant Garde"/>
            </a:endParaRPr>
          </a:p>
        </p:txBody>
      </p:sp>
    </p:spTree>
    <p:extLst>
      <p:ext uri="{BB962C8B-B14F-4D97-AF65-F5344CB8AC3E}">
        <p14:creationId xmlns:p14="http://schemas.microsoft.com/office/powerpoint/2010/main" val="2289512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26152</TotalTime>
  <Words>3133</Words>
  <Application>Microsoft Office PowerPoint</Application>
  <PresentationFormat>On-screen Show (4:3)</PresentationFormat>
  <Paragraphs>390</Paragraphs>
  <Slides>37</Slides>
  <Notes>21</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Horizon</vt:lpstr>
      <vt:lpstr> The Center for the Advancement of Science in Space </vt:lpstr>
      <vt:lpstr>Congratulations and Welcome!</vt:lpstr>
      <vt:lpstr>CASIS National design challenge Pilot program</vt:lpstr>
      <vt:lpstr>CASIS National Design challenge Partners</vt:lpstr>
      <vt:lpstr>International Space Station: Background</vt:lpstr>
      <vt:lpstr>International Space Station: Background</vt:lpstr>
      <vt:lpstr>Maximizing value of the ISS</vt:lpstr>
      <vt:lpstr>The research environment: Microgravity  Why send research into space?</vt:lpstr>
      <vt:lpstr>The research environment:  extreme conditions </vt:lpstr>
      <vt:lpstr>The research environment: Low earth orbit</vt:lpstr>
      <vt:lpstr>the ISS National Lab by sector</vt:lpstr>
      <vt:lpstr>CASIS Projects on station</vt:lpstr>
      <vt:lpstr>Planned for flight this year</vt:lpstr>
      <vt:lpstr>NDC Houston Experiments</vt:lpstr>
      <vt:lpstr>PowerPoint Presentation</vt:lpstr>
      <vt:lpstr>Denver Experiments</vt:lpstr>
      <vt:lpstr>Where do we start?</vt:lpstr>
      <vt:lpstr>Introduction to NDC Mentor Alli Westover</vt:lpstr>
      <vt:lpstr>The Key: Professional Development</vt:lpstr>
      <vt:lpstr>The Nanolab </vt:lpstr>
      <vt:lpstr>How will my Experiment get into Space?</vt:lpstr>
      <vt:lpstr>National Design challenge  Pilot Program Timeline</vt:lpstr>
      <vt:lpstr>National Design challenge  Program Timeline</vt:lpstr>
      <vt:lpstr>community Mentor responsibilities</vt:lpstr>
      <vt:lpstr>NDC Pilot Program website</vt:lpstr>
      <vt:lpstr>CASIS responsibilities</vt:lpstr>
      <vt:lpstr>School responsibilities</vt:lpstr>
      <vt:lpstr>Mentors assisting with Projects</vt:lpstr>
      <vt:lpstr>Payload integration</vt:lpstr>
      <vt:lpstr>Payload safety</vt:lpstr>
      <vt:lpstr>Times and Type of Forms to Expect </vt:lpstr>
      <vt:lpstr>Times and Type of Forms to Expect </vt:lpstr>
      <vt:lpstr>Flight preparation</vt:lpstr>
      <vt:lpstr>Payload Handover</vt:lpstr>
      <vt:lpstr>PosItive feedback from Parents and administrators</vt:lpstr>
      <vt:lpstr>PosItive feedback from Teachers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White</dc:creator>
  <cp:lastModifiedBy>Laura Colville</cp:lastModifiedBy>
  <cp:revision>914</cp:revision>
  <dcterms:created xsi:type="dcterms:W3CDTF">2013-03-12T15:49:39Z</dcterms:created>
  <dcterms:modified xsi:type="dcterms:W3CDTF">2014-05-08T04:27:28Z</dcterms:modified>
</cp:coreProperties>
</file>