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5" r:id="rId2"/>
    <p:sldId id="269" r:id="rId3"/>
    <p:sldId id="266" r:id="rId4"/>
    <p:sldId id="267" r:id="rId5"/>
    <p:sldId id="268" r:id="rId6"/>
    <p:sldId id="256" r:id="rId7"/>
    <p:sldId id="257" r:id="rId8"/>
    <p:sldId id="258" r:id="rId9"/>
    <p:sldId id="261" r:id="rId10"/>
    <p:sldId id="259" r:id="rId11"/>
    <p:sldId id="285" r:id="rId12"/>
    <p:sldId id="286" r:id="rId13"/>
    <p:sldId id="260" r:id="rId14"/>
    <p:sldId id="262" r:id="rId15"/>
    <p:sldId id="263" r:id="rId16"/>
    <p:sldId id="264" r:id="rId17"/>
    <p:sldId id="270" r:id="rId18"/>
    <p:sldId id="271" r:id="rId19"/>
    <p:sldId id="272" r:id="rId20"/>
    <p:sldId id="273" r:id="rId21"/>
    <p:sldId id="274" r:id="rId22"/>
    <p:sldId id="275" r:id="rId23"/>
    <p:sldId id="276" r:id="rId24"/>
    <p:sldId id="277" r:id="rId25"/>
    <p:sldId id="287" r:id="rId26"/>
    <p:sldId id="278" r:id="rId27"/>
    <p:sldId id="279" r:id="rId28"/>
    <p:sldId id="280" r:id="rId29"/>
    <p:sldId id="281" r:id="rId30"/>
    <p:sldId id="282" r:id="rId31"/>
    <p:sldId id="283"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8" autoAdjust="0"/>
    <p:restoredTop sz="94660"/>
  </p:normalViewPr>
  <p:slideViewPr>
    <p:cSldViewPr snapToGrid="0">
      <p:cViewPr varScale="1">
        <p:scale>
          <a:sx n="79" d="100"/>
          <a:sy n="79" d="100"/>
        </p:scale>
        <p:origin x="10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A6B1E-3DCB-449F-BDD1-D046E5663EDE}" type="datetimeFigureOut">
              <a:rPr lang="en-US" smtClean="0"/>
              <a:t>7/21/2014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750B4-3E1D-4B71-A715-DA468EBE7E4B}" type="slidenum">
              <a:rPr lang="en-US" smtClean="0"/>
              <a:t>‹#›</a:t>
            </a:fld>
            <a:endParaRPr lang="en-US"/>
          </a:p>
        </p:txBody>
      </p:sp>
    </p:spTree>
    <p:extLst>
      <p:ext uri="{BB962C8B-B14F-4D97-AF65-F5344CB8AC3E}">
        <p14:creationId xmlns:p14="http://schemas.microsoft.com/office/powerpoint/2010/main" val="161325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How many type</a:t>
            </a:r>
            <a:r>
              <a:rPr lang="en-US" sz="1200" baseline="0" dirty="0" smtClean="0"/>
              <a:t>s </a:t>
            </a:r>
            <a:r>
              <a:rPr lang="en-US" sz="1200" dirty="0" smtClean="0"/>
              <a:t>of designers or</a:t>
            </a:r>
            <a:r>
              <a:rPr lang="en-US" sz="1200" baseline="0" dirty="0" smtClean="0"/>
              <a:t> </a:t>
            </a:r>
            <a:r>
              <a:rPr lang="en-US" sz="1200" dirty="0" smtClean="0"/>
              <a:t>designs can you list?</a:t>
            </a:r>
          </a:p>
          <a:p>
            <a:r>
              <a:rPr lang="en-US" dirty="0" smtClean="0"/>
              <a:t>Some</a:t>
            </a:r>
            <a:r>
              <a:rPr lang="en-US" baseline="0" dirty="0" smtClean="0"/>
              <a:t> examples might include mechanical design, fashion designer, landscape design, graphic design, web design, etc.</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6322AE7-75C9-491C-9A1B-29318D30DE80}" type="slidenum">
              <a:rPr lang="en-US" smtClean="0"/>
              <a:pPr/>
              <a:t>1</a:t>
            </a:fld>
            <a:endParaRPr lang="en-US"/>
          </a:p>
        </p:txBody>
      </p:sp>
    </p:spTree>
    <p:extLst>
      <p:ext uri="{BB962C8B-B14F-4D97-AF65-F5344CB8AC3E}">
        <p14:creationId xmlns:p14="http://schemas.microsoft.com/office/powerpoint/2010/main" val="123422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20</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457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21</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7073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22</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1981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23</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469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24</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7537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Product</a:t>
            </a:r>
            <a:r>
              <a:rPr lang="en-US" baseline="0" dirty="0" smtClean="0"/>
              <a:t> concept sketches should include a neat 2D or 3D sketch with annotation to identify the important parts of the design and general dimensions. The level of detail of the sketch and annotations necessary to describe the product varies depending on the product and its complexity. </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25</a:t>
            </a:fld>
            <a:endParaRPr lang="en-US"/>
          </a:p>
        </p:txBody>
      </p:sp>
    </p:spTree>
    <p:extLst>
      <p:ext uri="{BB962C8B-B14F-4D97-AF65-F5344CB8AC3E}">
        <p14:creationId xmlns:p14="http://schemas.microsoft.com/office/powerpoint/2010/main" val="3088630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26</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619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27</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75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28</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474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29</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790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4B6D8DE6-F6C8-4C6F-AEE6-052407F3F4B1}" type="slidenum">
              <a:rPr lang="en-US"/>
              <a:pPr/>
              <a:t>2</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r>
              <a:rPr lang="en-US" dirty="0"/>
              <a:t>Talk to students about how they use a sense of design every day. The process for getting ready for school is one example.</a:t>
            </a:r>
          </a:p>
        </p:txBody>
      </p:sp>
    </p:spTree>
    <p:extLst>
      <p:ext uri="{BB962C8B-B14F-4D97-AF65-F5344CB8AC3E}">
        <p14:creationId xmlns:p14="http://schemas.microsoft.com/office/powerpoint/2010/main" val="88521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30</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6886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31</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6136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A1C24A87-9677-48A6-8B7E-DFF598C7209B}" type="slidenum">
              <a:rPr lang="en-US"/>
              <a:pPr/>
              <a:t>32</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389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 of drawings include</a:t>
            </a:r>
            <a:r>
              <a:rPr lang="en-US" baseline="0" dirty="0" smtClean="0"/>
              <a:t> sketches, production drawings, presentation drawings, etc.</a:t>
            </a:r>
          </a:p>
          <a:p>
            <a:endParaRPr lang="en-US" baseline="0" dirty="0" smtClean="0"/>
          </a:p>
          <a:p>
            <a:r>
              <a:rPr lang="en-US" baseline="0" dirty="0" smtClean="0"/>
              <a:t>Drawings should include the design development process in the engineering notebook and finalized drawings.</a:t>
            </a:r>
          </a:p>
          <a:p>
            <a:endParaRPr lang="en-US" baseline="0" dirty="0" smtClean="0"/>
          </a:p>
          <a:p>
            <a:r>
              <a:rPr lang="en-US" baseline="0" dirty="0" smtClean="0"/>
              <a:t>Advantages and Disadvantages: (examples)</a:t>
            </a:r>
          </a:p>
          <a:p>
            <a:endParaRPr lang="en-US" baseline="0" dirty="0" smtClean="0"/>
          </a:p>
          <a:p>
            <a:pPr>
              <a:buFont typeface="Arial" pitchFamily="34" charset="0"/>
              <a:buChar char="•"/>
            </a:pPr>
            <a:r>
              <a:rPr lang="en-US" baseline="0" dirty="0" smtClean="0"/>
              <a:t>This process allows people to become more specialized and concentrate on design strengths.</a:t>
            </a:r>
          </a:p>
          <a:p>
            <a:pPr>
              <a:buFont typeface="Arial" pitchFamily="34" charset="0"/>
              <a:buChar char="•"/>
            </a:pPr>
            <a:r>
              <a:rPr lang="en-US" baseline="0" dirty="0" smtClean="0"/>
              <a:t>Drawings can be manipulated much quicker, easier, and with less cost than physical examples.</a:t>
            </a:r>
          </a:p>
          <a:p>
            <a:pPr>
              <a:buFont typeface="Arial" pitchFamily="34" charset="0"/>
              <a:buChar char="•"/>
            </a:pPr>
            <a:r>
              <a:rPr lang="en-US" baseline="0" dirty="0" smtClean="0"/>
              <a:t>The flexibility of creating drawings allows designers to keep pace with technological advancement, to experiment more, and to be more creative.</a:t>
            </a:r>
          </a:p>
          <a:p>
            <a:pPr>
              <a:buFont typeface="Arial" pitchFamily="34" charset="0"/>
              <a:buChar char="•"/>
            </a:pPr>
            <a:r>
              <a:rPr lang="en-US" baseline="0" dirty="0" smtClean="0"/>
              <a:t>A design shows how a product looks, but not necessarily how it will function. CAD programs, however, are becoming better at closing that gap.</a:t>
            </a:r>
          </a:p>
          <a:p>
            <a:pPr>
              <a:buFont typeface="Arial" pitchFamily="34" charset="0"/>
              <a:buChar char="•"/>
            </a:pPr>
            <a:r>
              <a:rPr lang="en-US" baseline="0" dirty="0" smtClean="0"/>
              <a:t>The disconnect between the designer and the craftsperson may also mean that the designer might create something that cannot be built or that defies physical laws.</a:t>
            </a:r>
          </a:p>
          <a:p>
            <a:pPr>
              <a:buFont typeface="Arial" pitchFamily="34" charset="0"/>
              <a:buChar char="•"/>
            </a:pP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6322AE7-75C9-491C-9A1B-29318D30DE80}" type="slidenum">
              <a:rPr lang="en-US" smtClean="0"/>
              <a:pPr/>
              <a:t>4</a:t>
            </a:fld>
            <a:endParaRPr lang="en-US"/>
          </a:p>
        </p:txBody>
      </p:sp>
    </p:spTree>
    <p:extLst>
      <p:ext uri="{BB962C8B-B14F-4D97-AF65-F5344CB8AC3E}">
        <p14:creationId xmlns:p14="http://schemas.microsoft.com/office/powerpoint/2010/main" val="272978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Michalko, the author of </a:t>
            </a:r>
            <a:r>
              <a:rPr lang="en-US" i="1" dirty="0" smtClean="0"/>
              <a:t>Cracking Creativity,  </a:t>
            </a:r>
            <a:r>
              <a:rPr lang="en-US" i="0" dirty="0" smtClean="0"/>
              <a:t>suggests</a:t>
            </a:r>
            <a:r>
              <a:rPr lang="en-US" i="0" baseline="0" dirty="0" smtClean="0"/>
              <a:t> a more structured approach to brainstorming. In the SCAMMPERR technique, you start with a current solution that somehow addresses the problem that you are investigating. Then try to generate new and different ideas or approaches by using each of the principles listed. For example, if you are trying to design a single-person motor vehicle to be used in a heavily congested urban environment, start with a moped.  </a:t>
            </a:r>
          </a:p>
          <a:p>
            <a:endParaRPr lang="en-US" i="0" baseline="0" dirty="0" smtClean="0"/>
          </a:p>
          <a:p>
            <a:r>
              <a:rPr lang="en-US" i="0" baseline="0" dirty="0" smtClean="0"/>
              <a:t>Substitute something – perhaps substitute the large front wheel with a small wheel.  </a:t>
            </a:r>
          </a:p>
          <a:p>
            <a:endParaRPr lang="en-US" i="0" baseline="0" dirty="0" smtClean="0"/>
          </a:p>
          <a:p>
            <a:r>
              <a:rPr lang="en-US" i="0" baseline="0" dirty="0" smtClean="0"/>
              <a:t>Combine it with something else – maybe combine the moped with a shopping cart.</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dirty="0"/>
          </a:p>
        </p:txBody>
      </p:sp>
    </p:spTree>
    <p:extLst>
      <p:ext uri="{BB962C8B-B14F-4D97-AF65-F5344CB8AC3E}">
        <p14:creationId xmlns:p14="http://schemas.microsoft.com/office/powerpoint/2010/main" val="371094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mind map is a graphical representation that can be used to generate, visualize, and organize ideas to solve a problem. The ideas are arranged in a branching fashion according to relative importance, with the major ideas branching directly from the center main idea. Other ideas that are triggered by or related to the major ideas are then connected to major ideas.</a:t>
            </a:r>
          </a:p>
          <a:p>
            <a:endParaRPr lang="en-US" baseline="0" dirty="0" smtClean="0"/>
          </a:p>
          <a:p>
            <a:r>
              <a:rPr lang="en-US" baseline="0" dirty="0" smtClean="0"/>
              <a:t>Colors are often used to distinguish between major ideas.  </a:t>
            </a:r>
          </a:p>
          <a:p>
            <a:endParaRPr lang="en-US" baseline="0" dirty="0" smtClean="0"/>
          </a:p>
          <a:p>
            <a:r>
              <a:rPr lang="en-US" baseline="0" dirty="0" smtClean="0"/>
              <a:t>[click] Additional connections can also be added to indicate relationships among different elements.</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dirty="0"/>
          </a:p>
        </p:txBody>
      </p:sp>
    </p:spTree>
    <p:extLst>
      <p:ext uri="{BB962C8B-B14F-4D97-AF65-F5344CB8AC3E}">
        <p14:creationId xmlns:p14="http://schemas.microsoft.com/office/powerpoint/2010/main" val="244663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write a good problem statement for this problem.]</a:t>
            </a:r>
          </a:p>
          <a:p>
            <a:endParaRPr lang="en-US" baseline="0" dirty="0" smtClean="0"/>
          </a:p>
          <a:p>
            <a:r>
              <a:rPr lang="en-US" baseline="0" dirty="0" smtClean="0"/>
              <a:t>[click] Answers to these questions may help you write a good problem statement.</a:t>
            </a:r>
            <a:endParaRPr lang="en-US" dirty="0"/>
          </a:p>
        </p:txBody>
      </p:sp>
      <p:sp>
        <p:nvSpPr>
          <p:cNvPr id="4" name="Header Placeholder 3"/>
          <p:cNvSpPr>
            <a:spLocks noGrp="1"/>
          </p:cNvSpPr>
          <p:nvPr>
            <p:ph type="hdr" sz="quarter" idx="10"/>
          </p:nvPr>
        </p:nvSpPr>
        <p:spPr/>
        <p:txBody>
          <a:bodyPr/>
          <a:lstStyle/>
          <a:p>
            <a:r>
              <a:rPr lang="en-US" smtClean="0"/>
              <a:t>Writing a Problem Statement</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Unit 2 – Lesson 2.1 – Identify a Valid Problem</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372757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C299352E-8DF8-4847-95D9-505D4844A52E}" type="slidenum">
              <a:rPr lang="en-US"/>
              <a:pPr/>
              <a:t>17</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r>
              <a:rPr lang="en-US" dirty="0" smtClean="0"/>
              <a:t>The first image is</a:t>
            </a:r>
            <a:r>
              <a:rPr lang="en-US" baseline="0" dirty="0" smtClean="0"/>
              <a:t> a von Braun sketch from 1964.</a:t>
            </a:r>
          </a:p>
          <a:p>
            <a:endParaRPr lang="en-US" baseline="0" dirty="0" smtClean="0"/>
          </a:p>
          <a:p>
            <a:r>
              <a:rPr lang="en-US" baseline="0" dirty="0" smtClean="0"/>
              <a:t>The second is an engineer in 1971 working with a Saturn V model.</a:t>
            </a:r>
            <a:endParaRPr lang="en-US" dirty="0"/>
          </a:p>
        </p:txBody>
      </p:sp>
    </p:spTree>
    <p:extLst>
      <p:ext uri="{BB962C8B-B14F-4D97-AF65-F5344CB8AC3E}">
        <p14:creationId xmlns:p14="http://schemas.microsoft.com/office/powerpoint/2010/main" val="7635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93E5B97C-F473-479E-96AF-E11CEA15B735}" type="slidenum">
              <a:rPr lang="en-US"/>
              <a:pPr/>
              <a:t>18</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Several</a:t>
            </a:r>
            <a:r>
              <a:rPr lang="en-US" baseline="0" dirty="0" smtClean="0"/>
              <a:t> </a:t>
            </a:r>
            <a:r>
              <a:rPr lang="en-US" dirty="0" smtClean="0"/>
              <a:t>different design processes are used successfully in both industry and academia. </a:t>
            </a:r>
            <a:endParaRPr lang="en-US" dirty="0"/>
          </a:p>
        </p:txBody>
      </p:sp>
    </p:spTree>
    <p:extLst>
      <p:ext uri="{BB962C8B-B14F-4D97-AF65-F5344CB8AC3E}">
        <p14:creationId xmlns:p14="http://schemas.microsoft.com/office/powerpoint/2010/main" val="384989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0"/>
            <a:ext cx="2971800" cy="457200"/>
          </a:xfrm>
          <a:prstGeom prst="rect">
            <a:avLst/>
          </a:prstGeom>
          <a:ln/>
        </p:spPr>
        <p:txBody>
          <a:bodyPr/>
          <a:lstStyle/>
          <a:p>
            <a:r>
              <a:rPr lang="en-US"/>
              <a:t>Design Process Overview</a:t>
            </a:r>
          </a:p>
        </p:txBody>
      </p:sp>
      <p:sp>
        <p:nvSpPr>
          <p:cNvPr id="5" name="Rectangle 10"/>
          <p:cNvSpPr>
            <a:spLocks noGrp="1" noChangeArrowheads="1"/>
          </p:cNvSpPr>
          <p:nvPr>
            <p:ph type="dt" idx="1"/>
          </p:nvPr>
        </p:nvSpPr>
        <p:spPr>
          <a:xfrm>
            <a:off x="3733800" y="0"/>
            <a:ext cx="2971800" cy="457200"/>
          </a:xfrm>
          <a:prstGeom prst="rect">
            <a:avLst/>
          </a:prstGeom>
          <a:ln/>
        </p:spPr>
        <p:txBody>
          <a:bodyPr/>
          <a:lstStyle/>
          <a:p>
            <a:r>
              <a:rPr lang="en-US"/>
              <a:t>Introduction to Engineering Design</a:t>
            </a:r>
            <a:r>
              <a:rPr lang="en-US" baseline="30000"/>
              <a:t>TM</a:t>
            </a:r>
          </a:p>
          <a:p>
            <a:r>
              <a:rPr lang="en-US"/>
              <a:t>Unit 1 – Lesson 1.1 –  Introduction to Design Process</a:t>
            </a:r>
          </a:p>
        </p:txBody>
      </p:sp>
      <p:sp>
        <p:nvSpPr>
          <p:cNvPr id="6" name="Rectangle 11"/>
          <p:cNvSpPr>
            <a:spLocks noGrp="1" noChangeArrowheads="1"/>
          </p:cNvSpPr>
          <p:nvPr>
            <p:ph type="ftr" sz="quarter" idx="4"/>
          </p:nvPr>
        </p:nvSpPr>
        <p:spPr>
          <a:xfrm>
            <a:off x="0" y="8685213"/>
            <a:ext cx="2971800" cy="457200"/>
          </a:xfrm>
          <a:prstGeom prst="rect">
            <a:avLst/>
          </a:prstGeom>
          <a:ln/>
        </p:spPr>
        <p:txBody>
          <a:bodyPr/>
          <a:lstStyle/>
          <a:p>
            <a:r>
              <a:rPr lang="en-US"/>
              <a:t>Project Lead The Way, Inc.</a:t>
            </a:r>
            <a:endParaRPr lang="en-US" baseline="30000"/>
          </a:p>
          <a:p>
            <a:r>
              <a:rPr lang="en-US"/>
              <a:t>Copyright 2007</a:t>
            </a:r>
          </a:p>
        </p:txBody>
      </p:sp>
      <p:sp>
        <p:nvSpPr>
          <p:cNvPr id="7" name="Rectangle 12"/>
          <p:cNvSpPr>
            <a:spLocks noGrp="1" noChangeArrowheads="1"/>
          </p:cNvSpPr>
          <p:nvPr>
            <p:ph type="sldNum" sz="quarter" idx="5"/>
          </p:nvPr>
        </p:nvSpPr>
        <p:spPr>
          <a:xfrm>
            <a:off x="3884613" y="8685213"/>
            <a:ext cx="2971800" cy="457200"/>
          </a:xfrm>
          <a:prstGeom prst="rect">
            <a:avLst/>
          </a:prstGeom>
          <a:ln/>
        </p:spPr>
        <p:txBody>
          <a:bodyPr/>
          <a:lstStyle/>
          <a:p>
            <a:fld id="{DB38054A-BC30-4E5B-B79C-DE82EF315767}" type="slidenum">
              <a:rPr lang="en-US"/>
              <a:pPr/>
              <a:t>19</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i="0" dirty="0" smtClean="0">
                <a:solidFill>
                  <a:srgbClr val="A50021"/>
                </a:solidFill>
              </a:rPr>
              <a:t>Many</a:t>
            </a:r>
            <a:r>
              <a:rPr lang="en-US" i="0" baseline="0" dirty="0" smtClean="0">
                <a:solidFill>
                  <a:srgbClr val="A50021"/>
                </a:solidFill>
              </a:rPr>
              <a:t> different </a:t>
            </a:r>
            <a:r>
              <a:rPr lang="en-US" i="0" dirty="0" smtClean="0">
                <a:solidFill>
                  <a:srgbClr val="A50021"/>
                </a:solidFill>
              </a:rPr>
              <a:t>design </a:t>
            </a:r>
            <a:r>
              <a:rPr lang="en-US" i="0" dirty="0">
                <a:solidFill>
                  <a:srgbClr val="A50021"/>
                </a:solidFill>
              </a:rPr>
              <a:t>processes </a:t>
            </a:r>
            <a:r>
              <a:rPr lang="en-US" i="0" dirty="0" smtClean="0">
                <a:solidFill>
                  <a:srgbClr val="A50021"/>
                </a:solidFill>
              </a:rPr>
              <a:t>guide </a:t>
            </a:r>
            <a:r>
              <a:rPr lang="en-US" i="0" dirty="0">
                <a:solidFill>
                  <a:srgbClr val="A50021"/>
                </a:solidFill>
              </a:rPr>
              <a:t>professionals in developing solutions to problems. The example that you see here is the design process </a:t>
            </a:r>
            <a:r>
              <a:rPr lang="en-US" i="0" dirty="0" smtClean="0">
                <a:solidFill>
                  <a:srgbClr val="A50021"/>
                </a:solidFill>
              </a:rPr>
              <a:t>implemented in PLTW courses.</a:t>
            </a:r>
            <a:endParaRPr lang="en-US" i="0" dirty="0">
              <a:solidFill>
                <a:srgbClr val="A50021"/>
              </a:solidFill>
            </a:endParaRPr>
          </a:p>
        </p:txBody>
      </p:sp>
    </p:spTree>
    <p:extLst>
      <p:ext uri="{BB962C8B-B14F-4D97-AF65-F5344CB8AC3E}">
        <p14:creationId xmlns:p14="http://schemas.microsoft.com/office/powerpoint/2010/main" val="407311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05067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5E79C-5F2A-481E-8F1A-9E755CCE12C2}"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206000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70451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1568106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164192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180571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63129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16753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72445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193136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5E79C-5F2A-481E-8F1A-9E755CCE12C2}" type="datetimeFigureOut">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08324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35E79C-5F2A-481E-8F1A-9E755CCE12C2}"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77371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35E79C-5F2A-481E-8F1A-9E755CCE12C2}" type="datetimeFigureOut">
              <a:rPr lang="en-US" smtClean="0"/>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16597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35E79C-5F2A-481E-8F1A-9E755CCE12C2}" type="datetimeFigureOut">
              <a:rPr lang="en-US" smtClean="0"/>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20112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E79C-5F2A-481E-8F1A-9E755CCE12C2}" type="datetimeFigureOut">
              <a:rPr lang="en-US" smtClean="0"/>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292517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5E79C-5F2A-481E-8F1A-9E755CCE12C2}"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68522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5E79C-5F2A-481E-8F1A-9E755CCE12C2}" type="datetimeFigureOut">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5971D-23E1-429A-9ADB-3BAF758D8997}" type="slidenum">
              <a:rPr lang="en-US" smtClean="0"/>
              <a:t>‹#›</a:t>
            </a:fld>
            <a:endParaRPr lang="en-US"/>
          </a:p>
        </p:txBody>
      </p:sp>
    </p:spTree>
    <p:extLst>
      <p:ext uri="{BB962C8B-B14F-4D97-AF65-F5344CB8AC3E}">
        <p14:creationId xmlns:p14="http://schemas.microsoft.com/office/powerpoint/2010/main" val="394422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35E79C-5F2A-481E-8F1A-9E755CCE12C2}" type="datetimeFigureOut">
              <a:rPr lang="en-US" smtClean="0"/>
              <a:t>7/21/2014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05971D-23E1-429A-9ADB-3BAF758D8997}" type="slidenum">
              <a:rPr lang="en-US" smtClean="0"/>
              <a:t>‹#›</a:t>
            </a:fld>
            <a:endParaRPr lang="en-US"/>
          </a:p>
        </p:txBody>
      </p:sp>
    </p:spTree>
    <p:extLst>
      <p:ext uri="{BB962C8B-B14F-4D97-AF65-F5344CB8AC3E}">
        <p14:creationId xmlns:p14="http://schemas.microsoft.com/office/powerpoint/2010/main" val="3996270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21" y="102871"/>
            <a:ext cx="10018713" cy="845820"/>
          </a:xfrm>
        </p:spPr>
        <p:txBody>
          <a:bodyPr/>
          <a:lstStyle/>
          <a:p>
            <a:r>
              <a:rPr lang="en-US" dirty="0" smtClean="0"/>
              <a:t>Design</a:t>
            </a:r>
            <a:endParaRPr lang="en-US" dirty="0"/>
          </a:p>
        </p:txBody>
      </p:sp>
      <p:sp>
        <p:nvSpPr>
          <p:cNvPr id="4" name="Content Placeholder 3"/>
          <p:cNvSpPr>
            <a:spLocks noGrp="1"/>
          </p:cNvSpPr>
          <p:nvPr>
            <p:ph idx="4294967295"/>
          </p:nvPr>
        </p:nvSpPr>
        <p:spPr>
          <a:xfrm>
            <a:off x="1943100" y="948691"/>
            <a:ext cx="6892290" cy="2967989"/>
          </a:xfrm>
        </p:spPr>
        <p:txBody>
          <a:bodyPr/>
          <a:lstStyle/>
          <a:p>
            <a:r>
              <a:rPr lang="en-US" sz="2400" dirty="0"/>
              <a:t>How would you describe the word “design”? </a:t>
            </a:r>
          </a:p>
          <a:p>
            <a:r>
              <a:rPr lang="en-US" sz="2400" dirty="0"/>
              <a:t>Did you describe it as a noun or verb; as something created or as a process?</a:t>
            </a:r>
          </a:p>
          <a:p>
            <a:r>
              <a:rPr lang="en-US" sz="2400" dirty="0"/>
              <a:t>How many types of designers or designs can you list?</a:t>
            </a:r>
          </a:p>
          <a:p>
            <a:endParaRPr lang="en-US" sz="2400" dirty="0"/>
          </a:p>
          <a:p>
            <a:endParaRPr lang="en-US" sz="2400"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2323" y="3278505"/>
            <a:ext cx="7751129" cy="2967989"/>
          </a:xfrm>
          <a:prstGeom prst="rect">
            <a:avLst/>
          </a:prstGeom>
          <a:noFill/>
          <a:ln w="9525">
            <a:noFill/>
            <a:miter lim="800000"/>
            <a:headEnd/>
            <a:tailEnd/>
          </a:ln>
          <a:effectLst/>
        </p:spPr>
      </p:pic>
    </p:spTree>
    <p:extLst>
      <p:ext uri="{BB962C8B-B14F-4D97-AF65-F5344CB8AC3E}">
        <p14:creationId xmlns:p14="http://schemas.microsoft.com/office/powerpoint/2010/main" val="819136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05740"/>
            <a:ext cx="10018713" cy="1752599"/>
          </a:xfrm>
        </p:spPr>
        <p:txBody>
          <a:bodyPr>
            <a:normAutofit/>
          </a:bodyPr>
          <a:lstStyle/>
          <a:p>
            <a:r>
              <a:rPr lang="en-US" sz="5400" b="1" i="1" u="sng" dirty="0" smtClean="0"/>
              <a:t>Brainstorming</a:t>
            </a:r>
            <a:endParaRPr lang="en-US" sz="5400" b="1" i="1" u="sng" dirty="0"/>
          </a:p>
        </p:txBody>
      </p:sp>
      <p:sp>
        <p:nvSpPr>
          <p:cNvPr id="3" name="Content Placeholder 2"/>
          <p:cNvSpPr>
            <a:spLocks noGrp="1"/>
          </p:cNvSpPr>
          <p:nvPr>
            <p:ph idx="1"/>
          </p:nvPr>
        </p:nvSpPr>
        <p:spPr/>
        <p:txBody>
          <a:bodyPr>
            <a:normAutofit fontScale="92500" lnSpcReduction="10000"/>
          </a:bodyPr>
          <a:lstStyle/>
          <a:p>
            <a:r>
              <a:rPr lang="en-US" sz="3600" dirty="0" smtClean="0"/>
              <a:t>Rapid Process of several different potential solutions</a:t>
            </a:r>
          </a:p>
          <a:p>
            <a:r>
              <a:rPr lang="en-US" sz="3600" dirty="0" smtClean="0"/>
              <a:t>No criticism allowed</a:t>
            </a:r>
          </a:p>
          <a:p>
            <a:r>
              <a:rPr lang="en-US" sz="3600" dirty="0" smtClean="0"/>
              <a:t>Work for Quantity</a:t>
            </a:r>
          </a:p>
          <a:p>
            <a:r>
              <a:rPr lang="en-US" sz="3600" dirty="0" smtClean="0"/>
              <a:t>Piling on of ideas Welcome</a:t>
            </a:r>
          </a:p>
          <a:p>
            <a:r>
              <a:rPr lang="en-US" sz="3600" dirty="0" smtClean="0"/>
              <a:t>Free-For -All</a:t>
            </a:r>
            <a:endParaRPr lang="en-US" sz="3600" dirty="0"/>
          </a:p>
        </p:txBody>
      </p:sp>
      <p:pic>
        <p:nvPicPr>
          <p:cNvPr id="4" name="Picture 5"/>
          <p:cNvPicPr>
            <a:picLocks noChangeAspect="1" noChangeArrowheads="1"/>
          </p:cNvPicPr>
          <p:nvPr/>
        </p:nvPicPr>
        <p:blipFill>
          <a:blip r:embed="rId2" cstate="print">
            <a:lum bright="10000"/>
          </a:blip>
          <a:srcRect/>
          <a:stretch>
            <a:fillRect/>
          </a:stretch>
        </p:blipFill>
        <p:spPr bwMode="auto">
          <a:xfrm>
            <a:off x="7971875" y="3297538"/>
            <a:ext cx="3110653" cy="3202322"/>
          </a:xfrm>
          <a:prstGeom prst="rect">
            <a:avLst/>
          </a:prstGeom>
          <a:noFill/>
          <a:ln w="9525">
            <a:noFill/>
            <a:miter lim="800000"/>
            <a:headEnd/>
            <a:tailEnd/>
          </a:ln>
          <a:effectLst/>
        </p:spPr>
      </p:pic>
    </p:spTree>
    <p:extLst>
      <p:ext uri="{BB962C8B-B14F-4D97-AF65-F5344CB8AC3E}">
        <p14:creationId xmlns:p14="http://schemas.microsoft.com/office/powerpoint/2010/main" val="154776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0"/>
            <a:ext cx="8229600" cy="838200"/>
          </a:xfrm>
        </p:spPr>
        <p:txBody>
          <a:bodyPr>
            <a:normAutofit fontScale="77500" lnSpcReduction="20000"/>
          </a:bodyPr>
          <a:lstStyle/>
          <a:p>
            <a:pPr>
              <a:buNone/>
            </a:pPr>
            <a:r>
              <a:rPr lang="en-US" sz="3200" dirty="0">
                <a:solidFill>
                  <a:srgbClr val="00386B"/>
                </a:solidFill>
                <a:effectLst>
                  <a:outerShdw blurRad="60007" dist="310007" dir="7680000" sy="30000" kx="1300200" algn="ctr" rotWithShape="0">
                    <a:prstClr val="black">
                      <a:alpha val="32000"/>
                    </a:prstClr>
                  </a:outerShdw>
                </a:effectLst>
              </a:rPr>
              <a:t>Brainstorming</a:t>
            </a:r>
            <a:r>
              <a:rPr lang="en-US" sz="4000" dirty="0">
                <a:solidFill>
                  <a:srgbClr val="00386B"/>
                </a:solidFill>
                <a:effectLst>
                  <a:outerShdw blurRad="60007" dist="310007" dir="7680000" sy="30000" kx="1300200" algn="ctr" rotWithShape="0">
                    <a:prstClr val="black">
                      <a:alpha val="32000"/>
                    </a:prstClr>
                  </a:outerShdw>
                </a:effectLst>
              </a:rPr>
              <a:t> </a:t>
            </a:r>
            <a:r>
              <a:rPr lang="en-US" sz="3200" dirty="0">
                <a:solidFill>
                  <a:srgbClr val="00386B"/>
                </a:solidFill>
                <a:effectLst>
                  <a:outerShdw blurRad="60007" dist="310007" dir="7680000" sy="30000" kx="1300200" algn="ctr" rotWithShape="0">
                    <a:prstClr val="black">
                      <a:alpha val="32000"/>
                    </a:prstClr>
                  </a:outerShdw>
                </a:effectLst>
              </a:rPr>
              <a:t>Techniques</a:t>
            </a:r>
            <a:endParaRPr lang="en-US" sz="4800" dirty="0">
              <a:solidFill>
                <a:srgbClr val="00386B"/>
              </a:solidFill>
            </a:endParaRPr>
          </a:p>
          <a:p>
            <a:pPr>
              <a:buNone/>
            </a:pPr>
            <a:r>
              <a:rPr lang="en-US" dirty="0" smtClean="0">
                <a:solidFill>
                  <a:srgbClr val="C00000"/>
                </a:solidFill>
              </a:rPr>
              <a:t>SCAMMPERR</a:t>
            </a:r>
            <a:endParaRPr lang="en-US" dirty="0">
              <a:solidFill>
                <a:srgbClr val="C00000"/>
              </a:solidFill>
            </a:endParaRPr>
          </a:p>
        </p:txBody>
      </p:sp>
      <p:graphicFrame>
        <p:nvGraphicFramePr>
          <p:cNvPr id="4" name="Group 94"/>
          <p:cNvGraphicFramePr>
            <a:graphicFrameLocks/>
          </p:cNvGraphicFramePr>
          <p:nvPr/>
        </p:nvGraphicFramePr>
        <p:xfrm>
          <a:off x="2438400" y="1752600"/>
          <a:ext cx="6858000" cy="4600578"/>
        </p:xfrm>
        <a:graphic>
          <a:graphicData uri="http://schemas.openxmlformats.org/drawingml/2006/table">
            <a:tbl>
              <a:tblPr/>
              <a:tblGrid>
                <a:gridCol w="832037"/>
                <a:gridCol w="6025963"/>
              </a:tblGrid>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Substitute something .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Combine it with something else .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Adapt something to it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Magnify or add to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Modify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Put it to some other use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Eliminate something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937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Rearrange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Reverse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77505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38200"/>
            <a:ext cx="4419600" cy="685800"/>
          </a:xfrm>
        </p:spPr>
        <p:txBody>
          <a:bodyPr/>
          <a:lstStyle/>
          <a:p>
            <a:r>
              <a:rPr lang="en-US" sz="2800" dirty="0">
                <a:solidFill>
                  <a:srgbClr val="FF0000"/>
                </a:solidFill>
              </a:rPr>
              <a:t>Mind Mapping</a:t>
            </a:r>
          </a:p>
        </p:txBody>
      </p:sp>
      <p:sp>
        <p:nvSpPr>
          <p:cNvPr id="4" name="Rectangle 5"/>
          <p:cNvSpPr>
            <a:spLocks noChangeArrowheads="1"/>
          </p:cNvSpPr>
          <p:nvPr/>
        </p:nvSpPr>
        <p:spPr bwMode="auto">
          <a:xfrm>
            <a:off x="7010400" y="2590800"/>
            <a:ext cx="1219200" cy="533400"/>
          </a:xfrm>
          <a:prstGeom prst="rect">
            <a:avLst/>
          </a:prstGeom>
          <a:solidFill>
            <a:schemeClr val="accent1">
              <a:lumMod val="75000"/>
            </a:schemeClr>
          </a:solidFill>
          <a:ln w="9525">
            <a:solidFill>
              <a:schemeClr val="tx1"/>
            </a:solidFill>
            <a:miter lim="800000"/>
            <a:headEnd/>
            <a:tailEnd/>
          </a:ln>
          <a:effectLst/>
        </p:spPr>
        <p:txBody>
          <a:bodyPr wrap="none" anchor="ctr"/>
          <a:lstStyle/>
          <a:p>
            <a:r>
              <a:rPr lang="en-US" dirty="0"/>
              <a:t>Major Idea</a:t>
            </a:r>
          </a:p>
        </p:txBody>
      </p:sp>
      <p:sp>
        <p:nvSpPr>
          <p:cNvPr id="5" name="Rectangle 7"/>
          <p:cNvSpPr>
            <a:spLocks noChangeArrowheads="1"/>
          </p:cNvSpPr>
          <p:nvPr/>
        </p:nvSpPr>
        <p:spPr bwMode="auto">
          <a:xfrm>
            <a:off x="7315200" y="3810000"/>
            <a:ext cx="1295400" cy="457200"/>
          </a:xfrm>
          <a:prstGeom prst="rect">
            <a:avLst/>
          </a:prstGeom>
          <a:solidFill>
            <a:schemeClr val="bg2">
              <a:lumMod val="60000"/>
              <a:lumOff val="40000"/>
            </a:schemeClr>
          </a:solidFill>
          <a:ln w="9525">
            <a:solidFill>
              <a:schemeClr val="tx1"/>
            </a:solidFill>
            <a:miter lim="800000"/>
            <a:headEnd/>
            <a:tailEnd/>
          </a:ln>
          <a:effectLst/>
        </p:spPr>
        <p:txBody>
          <a:bodyPr wrap="none" anchor="ctr"/>
          <a:lstStyle/>
          <a:p>
            <a:r>
              <a:rPr lang="en-US" dirty="0"/>
              <a:t>Major Idea</a:t>
            </a:r>
          </a:p>
        </p:txBody>
      </p:sp>
      <p:sp>
        <p:nvSpPr>
          <p:cNvPr id="6" name="Rectangle 8"/>
          <p:cNvSpPr>
            <a:spLocks noChangeArrowheads="1"/>
          </p:cNvSpPr>
          <p:nvPr/>
        </p:nvSpPr>
        <p:spPr bwMode="auto">
          <a:xfrm>
            <a:off x="4953000" y="2743200"/>
            <a:ext cx="1295400" cy="533400"/>
          </a:xfrm>
          <a:prstGeom prst="rect">
            <a:avLst/>
          </a:prstGeom>
          <a:solidFill>
            <a:srgbClr val="FFFF00"/>
          </a:solidFill>
          <a:ln w="9525">
            <a:solidFill>
              <a:schemeClr val="tx1"/>
            </a:solidFill>
            <a:miter lim="800000"/>
            <a:headEnd/>
            <a:tailEnd/>
          </a:ln>
          <a:effectLst/>
        </p:spPr>
        <p:txBody>
          <a:bodyPr wrap="none" anchor="ctr"/>
          <a:lstStyle/>
          <a:p>
            <a:r>
              <a:rPr lang="en-US" dirty="0"/>
              <a:t>Major Idea</a:t>
            </a:r>
          </a:p>
        </p:txBody>
      </p:sp>
      <p:sp>
        <p:nvSpPr>
          <p:cNvPr id="7" name="Rectangle 9"/>
          <p:cNvSpPr>
            <a:spLocks noChangeArrowheads="1"/>
          </p:cNvSpPr>
          <p:nvPr/>
        </p:nvSpPr>
        <p:spPr bwMode="auto">
          <a:xfrm>
            <a:off x="3124200" y="3886200"/>
            <a:ext cx="1219200" cy="533400"/>
          </a:xfrm>
          <a:prstGeom prst="rect">
            <a:avLst/>
          </a:prstGeom>
          <a:solidFill>
            <a:srgbClr val="E60000"/>
          </a:solidFill>
          <a:ln w="9525">
            <a:solidFill>
              <a:schemeClr val="tx1"/>
            </a:solidFill>
            <a:miter lim="800000"/>
            <a:headEnd/>
            <a:tailEnd/>
          </a:ln>
          <a:effectLst/>
        </p:spPr>
        <p:txBody>
          <a:bodyPr wrap="none" anchor="ctr"/>
          <a:lstStyle/>
          <a:p>
            <a:r>
              <a:rPr lang="en-US" dirty="0"/>
              <a:t>Major Idea</a:t>
            </a:r>
          </a:p>
        </p:txBody>
      </p:sp>
      <p:sp>
        <p:nvSpPr>
          <p:cNvPr id="8" name="Rectangle 10"/>
          <p:cNvSpPr>
            <a:spLocks noChangeArrowheads="1"/>
          </p:cNvSpPr>
          <p:nvPr/>
        </p:nvSpPr>
        <p:spPr bwMode="auto">
          <a:xfrm>
            <a:off x="6019800" y="4724400"/>
            <a:ext cx="1295400" cy="533400"/>
          </a:xfrm>
          <a:prstGeom prst="rect">
            <a:avLst/>
          </a:prstGeom>
          <a:solidFill>
            <a:srgbClr val="FFC000"/>
          </a:solidFill>
          <a:ln w="9525">
            <a:solidFill>
              <a:schemeClr val="tx1"/>
            </a:solidFill>
            <a:miter lim="800000"/>
            <a:headEnd/>
            <a:tailEnd/>
          </a:ln>
          <a:effectLst/>
        </p:spPr>
        <p:txBody>
          <a:bodyPr wrap="none" anchor="ctr"/>
          <a:lstStyle/>
          <a:p>
            <a:r>
              <a:rPr lang="en-US" dirty="0"/>
              <a:t>Major Idea</a:t>
            </a:r>
          </a:p>
        </p:txBody>
      </p:sp>
      <p:sp>
        <p:nvSpPr>
          <p:cNvPr id="9" name="AutoShape 12"/>
          <p:cNvSpPr>
            <a:spLocks noChangeArrowheads="1"/>
          </p:cNvSpPr>
          <p:nvPr/>
        </p:nvSpPr>
        <p:spPr bwMode="auto">
          <a:xfrm>
            <a:off x="5638800" y="54102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0" name="AutoShape 13"/>
          <p:cNvSpPr>
            <a:spLocks noChangeArrowheads="1"/>
          </p:cNvSpPr>
          <p:nvPr/>
        </p:nvSpPr>
        <p:spPr bwMode="auto">
          <a:xfrm>
            <a:off x="7086600" y="53340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1" name="AutoShape 14"/>
          <p:cNvSpPr>
            <a:spLocks noChangeArrowheads="1"/>
          </p:cNvSpPr>
          <p:nvPr/>
        </p:nvSpPr>
        <p:spPr bwMode="auto">
          <a:xfrm>
            <a:off x="69342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2" name="AutoShape 15"/>
          <p:cNvSpPr>
            <a:spLocks noChangeArrowheads="1"/>
          </p:cNvSpPr>
          <p:nvPr/>
        </p:nvSpPr>
        <p:spPr bwMode="auto">
          <a:xfrm>
            <a:off x="83820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3" name="AutoShape 16"/>
          <p:cNvSpPr>
            <a:spLocks noChangeArrowheads="1"/>
          </p:cNvSpPr>
          <p:nvPr/>
        </p:nvSpPr>
        <p:spPr bwMode="auto">
          <a:xfrm>
            <a:off x="4038600" y="48006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4" name="AutoShape 17"/>
          <p:cNvSpPr>
            <a:spLocks noChangeArrowheads="1"/>
          </p:cNvSpPr>
          <p:nvPr/>
        </p:nvSpPr>
        <p:spPr bwMode="auto">
          <a:xfrm>
            <a:off x="8686800" y="47244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15" name="AutoShape 18"/>
          <p:cNvSpPr>
            <a:spLocks noChangeArrowheads="1"/>
          </p:cNvSpPr>
          <p:nvPr/>
        </p:nvSpPr>
        <p:spPr bwMode="auto">
          <a:xfrm>
            <a:off x="5562600" y="18288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6" name="AutoShape 19"/>
          <p:cNvSpPr>
            <a:spLocks noChangeArrowheads="1"/>
          </p:cNvSpPr>
          <p:nvPr/>
        </p:nvSpPr>
        <p:spPr bwMode="auto">
          <a:xfrm>
            <a:off x="4572000" y="19050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7" name="AutoShape 20"/>
          <p:cNvSpPr>
            <a:spLocks noChangeArrowheads="1"/>
          </p:cNvSpPr>
          <p:nvPr/>
        </p:nvSpPr>
        <p:spPr bwMode="auto">
          <a:xfrm>
            <a:off x="3276600" y="5257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8" name="AutoShape 21"/>
          <p:cNvSpPr>
            <a:spLocks noChangeArrowheads="1"/>
          </p:cNvSpPr>
          <p:nvPr/>
        </p:nvSpPr>
        <p:spPr bwMode="auto">
          <a:xfrm>
            <a:off x="3657600" y="2971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9" name="AutoShape 22"/>
          <p:cNvSpPr>
            <a:spLocks noChangeArrowheads="1"/>
          </p:cNvSpPr>
          <p:nvPr/>
        </p:nvSpPr>
        <p:spPr bwMode="auto">
          <a:xfrm>
            <a:off x="2667000" y="30480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0" name="AutoShape 23"/>
          <p:cNvSpPr>
            <a:spLocks noChangeArrowheads="1"/>
          </p:cNvSpPr>
          <p:nvPr/>
        </p:nvSpPr>
        <p:spPr bwMode="auto">
          <a:xfrm>
            <a:off x="2590800" y="46482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1" name="Line 24"/>
          <p:cNvSpPr>
            <a:spLocks noChangeShapeType="1"/>
          </p:cNvSpPr>
          <p:nvPr/>
        </p:nvSpPr>
        <p:spPr bwMode="auto">
          <a:xfrm flipH="1">
            <a:off x="4343400" y="4114800"/>
            <a:ext cx="2286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2" name="Line 25"/>
          <p:cNvSpPr>
            <a:spLocks noChangeShapeType="1"/>
          </p:cNvSpPr>
          <p:nvPr/>
        </p:nvSpPr>
        <p:spPr bwMode="auto">
          <a:xfrm flipV="1">
            <a:off x="5334000" y="3276600"/>
            <a:ext cx="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3" name="Line 26"/>
          <p:cNvSpPr>
            <a:spLocks noChangeShapeType="1"/>
          </p:cNvSpPr>
          <p:nvPr/>
        </p:nvSpPr>
        <p:spPr bwMode="auto">
          <a:xfrm flipV="1">
            <a:off x="5943600" y="3124200"/>
            <a:ext cx="10668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4" name="Line 27"/>
          <p:cNvSpPr>
            <a:spLocks noChangeShapeType="1"/>
          </p:cNvSpPr>
          <p:nvPr/>
        </p:nvSpPr>
        <p:spPr bwMode="auto">
          <a:xfrm>
            <a:off x="6096000" y="4114800"/>
            <a:ext cx="12192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5" name="Line 28"/>
          <p:cNvSpPr>
            <a:spLocks noChangeShapeType="1"/>
          </p:cNvSpPr>
          <p:nvPr/>
        </p:nvSpPr>
        <p:spPr bwMode="auto">
          <a:xfrm>
            <a:off x="5638800" y="4495800"/>
            <a:ext cx="3810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6" name="Oval 4"/>
          <p:cNvSpPr>
            <a:spLocks noChangeArrowheads="1"/>
          </p:cNvSpPr>
          <p:nvPr/>
        </p:nvSpPr>
        <p:spPr bwMode="auto">
          <a:xfrm>
            <a:off x="4572000" y="3657600"/>
            <a:ext cx="1524000" cy="838200"/>
          </a:xfrm>
          <a:prstGeom prst="ellipse">
            <a:avLst/>
          </a:prstGeom>
          <a:solidFill>
            <a:schemeClr val="folHlink"/>
          </a:solidFill>
          <a:ln w="9525">
            <a:solidFill>
              <a:schemeClr val="tx1"/>
            </a:solidFill>
            <a:miter lim="800000"/>
            <a:headEnd/>
            <a:tailEnd/>
          </a:ln>
          <a:effectLst/>
        </p:spPr>
        <p:txBody>
          <a:bodyPr wrap="none" anchor="ctr"/>
          <a:lstStyle/>
          <a:p>
            <a:pPr algn="ctr"/>
            <a:r>
              <a:rPr lang="en-US" dirty="0"/>
              <a:t>Main Idea</a:t>
            </a:r>
          </a:p>
        </p:txBody>
      </p:sp>
      <p:sp>
        <p:nvSpPr>
          <p:cNvPr id="27" name="Line 29"/>
          <p:cNvSpPr>
            <a:spLocks noChangeShapeType="1"/>
          </p:cNvSpPr>
          <p:nvPr/>
        </p:nvSpPr>
        <p:spPr bwMode="auto">
          <a:xfrm flipH="1" flipV="1">
            <a:off x="2971800" y="3657600"/>
            <a:ext cx="4572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8" name="Line 30"/>
          <p:cNvSpPr>
            <a:spLocks noChangeShapeType="1"/>
          </p:cNvSpPr>
          <p:nvPr/>
        </p:nvSpPr>
        <p:spPr bwMode="auto">
          <a:xfrm flipV="1">
            <a:off x="3429000" y="3581400"/>
            <a:ext cx="4572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9" name="Line 31"/>
          <p:cNvSpPr>
            <a:spLocks noChangeShapeType="1"/>
          </p:cNvSpPr>
          <p:nvPr/>
        </p:nvSpPr>
        <p:spPr bwMode="auto">
          <a:xfrm flipH="1">
            <a:off x="3048000" y="4419600"/>
            <a:ext cx="381000" cy="533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0" name="Line 32"/>
          <p:cNvSpPr>
            <a:spLocks noChangeShapeType="1"/>
          </p:cNvSpPr>
          <p:nvPr/>
        </p:nvSpPr>
        <p:spPr bwMode="auto">
          <a:xfrm>
            <a:off x="3429000" y="4419600"/>
            <a:ext cx="762000" cy="609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1" name="Line 33"/>
          <p:cNvSpPr>
            <a:spLocks noChangeShapeType="1"/>
          </p:cNvSpPr>
          <p:nvPr/>
        </p:nvSpPr>
        <p:spPr bwMode="auto">
          <a:xfrm>
            <a:off x="3429000" y="4495800"/>
            <a:ext cx="762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2" name="Line 34"/>
          <p:cNvSpPr>
            <a:spLocks noChangeShapeType="1"/>
          </p:cNvSpPr>
          <p:nvPr/>
        </p:nvSpPr>
        <p:spPr bwMode="auto">
          <a:xfrm flipV="1">
            <a:off x="8077200" y="2351316"/>
            <a:ext cx="373743" cy="239485"/>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3" name="Line 35"/>
          <p:cNvSpPr>
            <a:spLocks noChangeShapeType="1"/>
          </p:cNvSpPr>
          <p:nvPr/>
        </p:nvSpPr>
        <p:spPr bwMode="auto">
          <a:xfrm flipH="1" flipV="1">
            <a:off x="7162800" y="2438400"/>
            <a:ext cx="76200" cy="152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4" name="Line 36"/>
          <p:cNvSpPr>
            <a:spLocks noChangeShapeType="1"/>
          </p:cNvSpPr>
          <p:nvPr/>
        </p:nvSpPr>
        <p:spPr bwMode="auto">
          <a:xfrm flipV="1">
            <a:off x="5562600" y="2438400"/>
            <a:ext cx="2286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5" name="Line 37"/>
          <p:cNvSpPr>
            <a:spLocks noChangeShapeType="1"/>
          </p:cNvSpPr>
          <p:nvPr/>
        </p:nvSpPr>
        <p:spPr bwMode="auto">
          <a:xfrm flipH="1" flipV="1">
            <a:off x="5029200" y="2514600"/>
            <a:ext cx="5334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6" name="Line 38"/>
          <p:cNvSpPr>
            <a:spLocks noChangeShapeType="1"/>
          </p:cNvSpPr>
          <p:nvPr/>
        </p:nvSpPr>
        <p:spPr bwMode="auto">
          <a:xfrm>
            <a:off x="8458200" y="4114800"/>
            <a:ext cx="7620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7" name="Line 39"/>
          <p:cNvSpPr>
            <a:spLocks noChangeShapeType="1"/>
          </p:cNvSpPr>
          <p:nvPr/>
        </p:nvSpPr>
        <p:spPr bwMode="auto">
          <a:xfrm>
            <a:off x="8458200" y="4267200"/>
            <a:ext cx="381000" cy="685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8" name="Line 40"/>
          <p:cNvSpPr>
            <a:spLocks noChangeShapeType="1"/>
          </p:cNvSpPr>
          <p:nvPr/>
        </p:nvSpPr>
        <p:spPr bwMode="auto">
          <a:xfrm flipH="1">
            <a:off x="6096000" y="5257800"/>
            <a:ext cx="381000" cy="457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9" name="Line 41"/>
          <p:cNvSpPr>
            <a:spLocks noChangeShapeType="1"/>
          </p:cNvSpPr>
          <p:nvPr/>
        </p:nvSpPr>
        <p:spPr bwMode="auto">
          <a:xfrm>
            <a:off x="6477000" y="5257800"/>
            <a:ext cx="68580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40" name="AutoShape 11"/>
          <p:cNvSpPr>
            <a:spLocks noChangeArrowheads="1"/>
          </p:cNvSpPr>
          <p:nvPr/>
        </p:nvSpPr>
        <p:spPr bwMode="auto">
          <a:xfrm>
            <a:off x="9144000" y="37338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42" name="Freeform 41"/>
          <p:cNvSpPr/>
          <p:nvPr/>
        </p:nvSpPr>
        <p:spPr>
          <a:xfrm>
            <a:off x="7600950" y="4305300"/>
            <a:ext cx="667794" cy="1543050"/>
          </a:xfrm>
          <a:custGeom>
            <a:avLst/>
            <a:gdLst>
              <a:gd name="connsiteX0" fmla="*/ 495300 w 667794"/>
              <a:gd name="connsiteY0" fmla="*/ 0 h 1543050"/>
              <a:gd name="connsiteX1" fmla="*/ 571500 w 667794"/>
              <a:gd name="connsiteY1" fmla="*/ 114300 h 1543050"/>
              <a:gd name="connsiteX2" fmla="*/ 590550 w 667794"/>
              <a:gd name="connsiteY2" fmla="*/ 171450 h 1543050"/>
              <a:gd name="connsiteX3" fmla="*/ 609600 w 667794"/>
              <a:gd name="connsiteY3" fmla="*/ 247650 h 1543050"/>
              <a:gd name="connsiteX4" fmla="*/ 647700 w 667794"/>
              <a:gd name="connsiteY4" fmla="*/ 323850 h 1543050"/>
              <a:gd name="connsiteX5" fmla="*/ 666750 w 667794"/>
              <a:gd name="connsiteY5" fmla="*/ 438150 h 1543050"/>
              <a:gd name="connsiteX6" fmla="*/ 628650 w 667794"/>
              <a:gd name="connsiteY6" fmla="*/ 1028700 h 1543050"/>
              <a:gd name="connsiteX7" fmla="*/ 533400 w 667794"/>
              <a:gd name="connsiteY7" fmla="*/ 1200150 h 1543050"/>
              <a:gd name="connsiteX8" fmla="*/ 457200 w 667794"/>
              <a:gd name="connsiteY8" fmla="*/ 1276350 h 1543050"/>
              <a:gd name="connsiteX9" fmla="*/ 381000 w 667794"/>
              <a:gd name="connsiteY9" fmla="*/ 1314450 h 1543050"/>
              <a:gd name="connsiteX10" fmla="*/ 228600 w 667794"/>
              <a:gd name="connsiteY10" fmla="*/ 1428750 h 1543050"/>
              <a:gd name="connsiteX11" fmla="*/ 152400 w 667794"/>
              <a:gd name="connsiteY11" fmla="*/ 1466850 h 1543050"/>
              <a:gd name="connsiteX12" fmla="*/ 95250 w 667794"/>
              <a:gd name="connsiteY12" fmla="*/ 1504950 h 1543050"/>
              <a:gd name="connsiteX13" fmla="*/ 38100 w 667794"/>
              <a:gd name="connsiteY13" fmla="*/ 1524000 h 1543050"/>
              <a:gd name="connsiteX14" fmla="*/ 0 w 667794"/>
              <a:gd name="connsiteY14"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7794" h="1543050">
                <a:moveTo>
                  <a:pt x="495300" y="0"/>
                </a:moveTo>
                <a:cubicBezTo>
                  <a:pt x="520700" y="38100"/>
                  <a:pt x="557020" y="70859"/>
                  <a:pt x="571500" y="114300"/>
                </a:cubicBezTo>
                <a:cubicBezTo>
                  <a:pt x="577850" y="133350"/>
                  <a:pt x="585033" y="152142"/>
                  <a:pt x="590550" y="171450"/>
                </a:cubicBezTo>
                <a:cubicBezTo>
                  <a:pt x="597743" y="196624"/>
                  <a:pt x="600407" y="223135"/>
                  <a:pt x="609600" y="247650"/>
                </a:cubicBezTo>
                <a:cubicBezTo>
                  <a:pt x="619571" y="274240"/>
                  <a:pt x="635000" y="298450"/>
                  <a:pt x="647700" y="323850"/>
                </a:cubicBezTo>
                <a:cubicBezTo>
                  <a:pt x="654050" y="361950"/>
                  <a:pt x="667794" y="399539"/>
                  <a:pt x="666750" y="438150"/>
                </a:cubicBezTo>
                <a:cubicBezTo>
                  <a:pt x="661421" y="635337"/>
                  <a:pt x="650434" y="832647"/>
                  <a:pt x="628650" y="1028700"/>
                </a:cubicBezTo>
                <a:cubicBezTo>
                  <a:pt x="622060" y="1088008"/>
                  <a:pt x="570863" y="1157336"/>
                  <a:pt x="533400" y="1200150"/>
                </a:cubicBezTo>
                <a:cubicBezTo>
                  <a:pt x="509746" y="1227183"/>
                  <a:pt x="485937" y="1254797"/>
                  <a:pt x="457200" y="1276350"/>
                </a:cubicBezTo>
                <a:cubicBezTo>
                  <a:pt x="434482" y="1293389"/>
                  <a:pt x="404629" y="1298698"/>
                  <a:pt x="381000" y="1314450"/>
                </a:cubicBezTo>
                <a:cubicBezTo>
                  <a:pt x="328165" y="1349673"/>
                  <a:pt x="285396" y="1400352"/>
                  <a:pt x="228600" y="1428750"/>
                </a:cubicBezTo>
                <a:cubicBezTo>
                  <a:pt x="203200" y="1441450"/>
                  <a:pt x="177056" y="1452761"/>
                  <a:pt x="152400" y="1466850"/>
                </a:cubicBezTo>
                <a:cubicBezTo>
                  <a:pt x="132521" y="1478209"/>
                  <a:pt x="115728" y="1494711"/>
                  <a:pt x="95250" y="1504950"/>
                </a:cubicBezTo>
                <a:cubicBezTo>
                  <a:pt x="77289" y="1513930"/>
                  <a:pt x="56744" y="1516542"/>
                  <a:pt x="38100" y="1524000"/>
                </a:cubicBezTo>
                <a:cubicBezTo>
                  <a:pt x="24917" y="1529273"/>
                  <a:pt x="12700" y="1536700"/>
                  <a:pt x="0" y="15430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2943726" y="1925053"/>
            <a:ext cx="1780674" cy="1203158"/>
          </a:xfrm>
          <a:custGeom>
            <a:avLst/>
            <a:gdLst>
              <a:gd name="connsiteX0" fmla="*/ 0 w 1780674"/>
              <a:gd name="connsiteY0" fmla="*/ 1203158 h 1203158"/>
              <a:gd name="connsiteX1" fmla="*/ 48127 w 1780674"/>
              <a:gd name="connsiteY1" fmla="*/ 890336 h 1203158"/>
              <a:gd name="connsiteX2" fmla="*/ 96253 w 1780674"/>
              <a:gd name="connsiteY2" fmla="*/ 601579 h 1203158"/>
              <a:gd name="connsiteX3" fmla="*/ 144379 w 1780674"/>
              <a:gd name="connsiteY3" fmla="*/ 553452 h 1203158"/>
              <a:gd name="connsiteX4" fmla="*/ 288758 w 1780674"/>
              <a:gd name="connsiteY4" fmla="*/ 336884 h 1203158"/>
              <a:gd name="connsiteX5" fmla="*/ 409074 w 1780674"/>
              <a:gd name="connsiteY5" fmla="*/ 192505 h 1203158"/>
              <a:gd name="connsiteX6" fmla="*/ 505327 w 1780674"/>
              <a:gd name="connsiteY6" fmla="*/ 96252 h 1203158"/>
              <a:gd name="connsiteX7" fmla="*/ 866274 w 1780674"/>
              <a:gd name="connsiteY7" fmla="*/ 0 h 1203158"/>
              <a:gd name="connsiteX8" fmla="*/ 1275348 w 1780674"/>
              <a:gd name="connsiteY8" fmla="*/ 24063 h 1203158"/>
              <a:gd name="connsiteX9" fmla="*/ 1419727 w 1780674"/>
              <a:gd name="connsiteY9" fmla="*/ 48126 h 1203158"/>
              <a:gd name="connsiteX10" fmla="*/ 1588169 w 1780674"/>
              <a:gd name="connsiteY10" fmla="*/ 72189 h 1203158"/>
              <a:gd name="connsiteX11" fmla="*/ 1732548 w 1780674"/>
              <a:gd name="connsiteY11" fmla="*/ 120315 h 1203158"/>
              <a:gd name="connsiteX12" fmla="*/ 1780674 w 1780674"/>
              <a:gd name="connsiteY12" fmla="*/ 168442 h 12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0674" h="1203158">
                <a:moveTo>
                  <a:pt x="0" y="1203158"/>
                </a:moveTo>
                <a:cubicBezTo>
                  <a:pt x="50948" y="1050311"/>
                  <a:pt x="17108" y="1169499"/>
                  <a:pt x="48127" y="890336"/>
                </a:cubicBezTo>
                <a:cubicBezTo>
                  <a:pt x="50063" y="872916"/>
                  <a:pt x="69920" y="654246"/>
                  <a:pt x="96253" y="601579"/>
                </a:cubicBezTo>
                <a:cubicBezTo>
                  <a:pt x="106399" y="581287"/>
                  <a:pt x="128337" y="569494"/>
                  <a:pt x="144379" y="553452"/>
                </a:cubicBezTo>
                <a:cubicBezTo>
                  <a:pt x="205188" y="371026"/>
                  <a:pt x="151922" y="439511"/>
                  <a:pt x="288758" y="336884"/>
                </a:cubicBezTo>
                <a:cubicBezTo>
                  <a:pt x="370913" y="172576"/>
                  <a:pt x="290032" y="294541"/>
                  <a:pt x="409074" y="192505"/>
                </a:cubicBezTo>
                <a:cubicBezTo>
                  <a:pt x="443525" y="162976"/>
                  <a:pt x="466419" y="119597"/>
                  <a:pt x="505327" y="96252"/>
                </a:cubicBezTo>
                <a:cubicBezTo>
                  <a:pt x="568425" y="58393"/>
                  <a:pt x="820939" y="10074"/>
                  <a:pt x="866274" y="0"/>
                </a:cubicBezTo>
                <a:cubicBezTo>
                  <a:pt x="1002632" y="8021"/>
                  <a:pt x="1139268" y="12230"/>
                  <a:pt x="1275348" y="24063"/>
                </a:cubicBezTo>
                <a:cubicBezTo>
                  <a:pt x="1323955" y="28290"/>
                  <a:pt x="1371504" y="40707"/>
                  <a:pt x="1419727" y="48126"/>
                </a:cubicBezTo>
                <a:cubicBezTo>
                  <a:pt x="1475785" y="56750"/>
                  <a:pt x="1532022" y="64168"/>
                  <a:pt x="1588169" y="72189"/>
                </a:cubicBezTo>
                <a:cubicBezTo>
                  <a:pt x="1636295" y="88231"/>
                  <a:pt x="1696677" y="84443"/>
                  <a:pt x="1732548" y="120315"/>
                </a:cubicBezTo>
                <a:lnTo>
                  <a:pt x="1780674" y="168442"/>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Title 1"/>
          <p:cNvSpPr txBox="1">
            <a:spLocks/>
          </p:cNvSpPr>
          <p:nvPr/>
        </p:nvSpPr>
        <p:spPr bwMode="auto">
          <a:xfrm>
            <a:off x="2133600" y="1524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lang="en-US" sz="3200" kern="0" dirty="0">
                <a:solidFill>
                  <a:srgbClr val="00386B"/>
                </a:solidFill>
                <a:effectLst>
                  <a:outerShdw blurRad="60007" dist="310007" dir="7680000" sy="30000" kx="1300200" algn="ctr" rotWithShape="0">
                    <a:prstClr val="black">
                      <a:alpha val="32000"/>
                    </a:prstClr>
                  </a:outerShdw>
                </a:effectLst>
                <a:latin typeface="Arial"/>
              </a:rPr>
              <a:t>Brainstorming Techniques</a:t>
            </a:r>
            <a:endParaRPr lang="en-US" sz="4000" kern="0" dirty="0">
              <a:solidFill>
                <a:srgbClr val="00386B"/>
              </a:solidFill>
              <a:latin typeface="Arial"/>
            </a:endParaRPr>
          </a:p>
        </p:txBody>
      </p:sp>
    </p:spTree>
    <p:extLst>
      <p:ext uri="{BB962C8B-B14F-4D97-AF65-F5344CB8AC3E}">
        <p14:creationId xmlns:p14="http://schemas.microsoft.com/office/powerpoint/2010/main" val="157986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021" y="72738"/>
            <a:ext cx="10018713" cy="1752599"/>
          </a:xfrm>
        </p:spPr>
        <p:txBody>
          <a:bodyPr/>
          <a:lstStyle/>
          <a:p>
            <a:r>
              <a:rPr lang="en-US" dirty="0" smtClean="0"/>
              <a:t>How to Narrow Down after Brainstorming Topics</a:t>
            </a:r>
            <a:endParaRPr lang="en-US" dirty="0"/>
          </a:p>
        </p:txBody>
      </p:sp>
      <p:pic>
        <p:nvPicPr>
          <p:cNvPr id="4" name="Content Placeholder 10" descr="target.jpg"/>
          <p:cNvPicPr>
            <a:picLocks noGrp="1" noChangeAspect="1"/>
          </p:cNvPicPr>
          <p:nvPr>
            <p:ph idx="1"/>
          </p:nvPr>
        </p:nvPicPr>
        <p:blipFill>
          <a:blip r:embed="rId2" cstate="print"/>
          <a:stretch>
            <a:fillRect/>
          </a:stretch>
        </p:blipFill>
        <p:spPr>
          <a:xfrm>
            <a:off x="7434119" y="1350819"/>
            <a:ext cx="3657284" cy="5267830"/>
          </a:xfrm>
        </p:spPr>
      </p:pic>
      <p:sp>
        <p:nvSpPr>
          <p:cNvPr id="5" name="TextBox 4"/>
          <p:cNvSpPr txBox="1"/>
          <p:nvPr/>
        </p:nvSpPr>
        <p:spPr>
          <a:xfrm>
            <a:off x="332509" y="1690688"/>
            <a:ext cx="6878782"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Areas of Interest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Large Problems within areas of interest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Manageable problems within areas of interest</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Preliminary Research</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Validate the Problem</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smtClean="0"/>
              <a:t>Concise problem statement</a:t>
            </a:r>
            <a:endParaRPr lang="en-US" sz="2400" dirty="0"/>
          </a:p>
        </p:txBody>
      </p:sp>
      <p:sp>
        <p:nvSpPr>
          <p:cNvPr id="11" name="Right Arrow 10"/>
          <p:cNvSpPr/>
          <p:nvPr/>
        </p:nvSpPr>
        <p:spPr>
          <a:xfrm>
            <a:off x="6096000" y="2369127"/>
            <a:ext cx="2570018" cy="145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117273" y="1690689"/>
            <a:ext cx="5943600" cy="158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670964" y="3241964"/>
            <a:ext cx="1600200" cy="124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636818" y="4114800"/>
            <a:ext cx="4634346" cy="145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636818" y="4634345"/>
            <a:ext cx="5216237" cy="145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4821382" y="4114800"/>
            <a:ext cx="4031673" cy="157941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75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881" y="228601"/>
            <a:ext cx="10018713" cy="1005840"/>
          </a:xfrm>
        </p:spPr>
        <p:txBody>
          <a:bodyPr/>
          <a:lstStyle/>
          <a:p>
            <a:r>
              <a:rPr lang="en-US" dirty="0" smtClean="0"/>
              <a:t>What makes a GOOD Problem Statement</a:t>
            </a:r>
            <a:endParaRPr lang="en-US" dirty="0"/>
          </a:p>
        </p:txBody>
      </p:sp>
      <p:sp>
        <p:nvSpPr>
          <p:cNvPr id="3" name="Content Placeholder 2"/>
          <p:cNvSpPr>
            <a:spLocks noGrp="1"/>
          </p:cNvSpPr>
          <p:nvPr>
            <p:ph idx="1"/>
          </p:nvPr>
        </p:nvSpPr>
        <p:spPr>
          <a:xfrm>
            <a:off x="1737360" y="1371600"/>
            <a:ext cx="9616440" cy="4805363"/>
          </a:xfrm>
        </p:spPr>
        <p:txBody>
          <a:bodyPr>
            <a:normAutofit lnSpcReduction="10000"/>
          </a:bodyPr>
          <a:lstStyle/>
          <a:p>
            <a:r>
              <a:rPr lang="en-US" dirty="0" smtClean="0"/>
              <a:t>Concise</a:t>
            </a:r>
          </a:p>
          <a:p>
            <a:r>
              <a:rPr lang="en-US" dirty="0" smtClean="0"/>
              <a:t>Leaves Room for Multiple Solutions</a:t>
            </a:r>
          </a:p>
          <a:p>
            <a:pPr lvl="1"/>
            <a:r>
              <a:rPr lang="en-US" dirty="0" smtClean="0"/>
              <a:t>Does not IMPLY the solution</a:t>
            </a:r>
          </a:p>
          <a:p>
            <a:r>
              <a:rPr lang="en-US" dirty="0" smtClean="0"/>
              <a:t>Solvable in the given time frame and available resources</a:t>
            </a:r>
          </a:p>
          <a:p>
            <a:r>
              <a:rPr lang="en-US" dirty="0" smtClean="0"/>
              <a:t>Answers the following questions</a:t>
            </a:r>
          </a:p>
          <a:p>
            <a:pPr lvl="1"/>
            <a:r>
              <a:rPr lang="en-US" dirty="0" smtClean="0"/>
              <a:t>Who has the problem</a:t>
            </a:r>
          </a:p>
          <a:p>
            <a:pPr lvl="1"/>
            <a:r>
              <a:rPr lang="en-US" dirty="0" smtClean="0"/>
              <a:t>What exactly is the problem</a:t>
            </a:r>
          </a:p>
          <a:p>
            <a:pPr lvl="1"/>
            <a:r>
              <a:rPr lang="en-US" dirty="0" smtClean="0"/>
              <a:t>Where does the problem exist</a:t>
            </a:r>
          </a:p>
          <a:p>
            <a:pPr lvl="1"/>
            <a:r>
              <a:rPr lang="en-US" dirty="0" smtClean="0"/>
              <a:t>When has it happened and for how long</a:t>
            </a:r>
          </a:p>
          <a:p>
            <a:pPr lvl="1"/>
            <a:r>
              <a:rPr lang="en-US" dirty="0" smtClean="0"/>
              <a:t>How prevalent is the problem (statistically)</a:t>
            </a:r>
          </a:p>
          <a:p>
            <a:pPr lvl="1"/>
            <a:r>
              <a:rPr lang="en-US" dirty="0" smtClean="0"/>
              <a:t>IS the problem Valid (who says there is a problem?)</a:t>
            </a:r>
            <a:endParaRPr lang="en-US" dirty="0"/>
          </a:p>
        </p:txBody>
      </p:sp>
    </p:spTree>
    <p:extLst>
      <p:ext uri="{BB962C8B-B14F-4D97-AF65-F5344CB8AC3E}">
        <p14:creationId xmlns:p14="http://schemas.microsoft.com/office/powerpoint/2010/main" val="260490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386" y="143214"/>
            <a:ext cx="7591109" cy="1752599"/>
          </a:xfrm>
        </p:spPr>
        <p:txBody>
          <a:bodyPr/>
          <a:lstStyle/>
          <a:p>
            <a:r>
              <a:rPr lang="en-US" dirty="0" smtClean="0"/>
              <a:t>Problem statement Example</a:t>
            </a:r>
            <a:endParaRPr lang="en-US" dirty="0"/>
          </a:p>
        </p:txBody>
      </p:sp>
      <p:sp>
        <p:nvSpPr>
          <p:cNvPr id="3" name="Text Placeholder 2"/>
          <p:cNvSpPr>
            <a:spLocks noGrp="1"/>
          </p:cNvSpPr>
          <p:nvPr>
            <p:ph type="body" idx="1"/>
          </p:nvPr>
        </p:nvSpPr>
        <p:spPr>
          <a:xfrm>
            <a:off x="1472140" y="1895813"/>
            <a:ext cx="4607188" cy="576262"/>
          </a:xfrm>
        </p:spPr>
        <p:txBody>
          <a:bodyPr/>
          <a:lstStyle/>
          <a:p>
            <a:r>
              <a:rPr lang="en-US" dirty="0" smtClean="0"/>
              <a:t>Bad Problem Statement</a:t>
            </a:r>
            <a:endParaRPr lang="en-US" dirty="0"/>
          </a:p>
        </p:txBody>
      </p:sp>
      <p:sp>
        <p:nvSpPr>
          <p:cNvPr id="7" name="Content Placeholder 6"/>
          <p:cNvSpPr txBox="1">
            <a:spLocks noGrp="1"/>
          </p:cNvSpPr>
          <p:nvPr>
            <p:ph sz="half" idx="2"/>
          </p:nvPr>
        </p:nvSpPr>
        <p:spPr>
          <a:xfrm>
            <a:off x="1450180" y="2480647"/>
            <a:ext cx="5157787" cy="2287806"/>
          </a:xfrm>
          <a:prstGeom prst="rect">
            <a:avLst/>
          </a:prstGeom>
          <a:noFill/>
        </p:spPr>
        <p:txBody>
          <a:bodyPr wrap="square" rtlCol="0">
            <a:spAutoFit/>
          </a:bodyPr>
          <a:lstStyle/>
          <a:p>
            <a:pPr marL="0" indent="0">
              <a:buNone/>
            </a:pPr>
            <a:r>
              <a:rPr lang="en-US" dirty="0" smtClean="0">
                <a:latin typeface="+mj-lt"/>
              </a:rPr>
              <a:t>Lots of people go fishing for red  fish and do not catch anything.  </a:t>
            </a:r>
          </a:p>
          <a:p>
            <a:pPr marL="0" indent="0">
              <a:buNone/>
            </a:pPr>
            <a:r>
              <a:rPr lang="en-US" dirty="0" smtClean="0">
                <a:latin typeface="+mj-lt"/>
              </a:rPr>
              <a:t>There aren’t as many red fish as there used to be.</a:t>
            </a:r>
          </a:p>
          <a:p>
            <a:pPr marL="0" indent="0">
              <a:buNone/>
            </a:pPr>
            <a:endParaRPr lang="en-US" sz="2800" dirty="0">
              <a:latin typeface="+mj-lt"/>
            </a:endParaRPr>
          </a:p>
        </p:txBody>
      </p:sp>
      <p:sp>
        <p:nvSpPr>
          <p:cNvPr id="5" name="Text Placeholder 4"/>
          <p:cNvSpPr>
            <a:spLocks noGrp="1"/>
          </p:cNvSpPr>
          <p:nvPr>
            <p:ph type="body" sz="quarter" idx="3"/>
          </p:nvPr>
        </p:nvSpPr>
        <p:spPr/>
        <p:txBody>
          <a:bodyPr/>
          <a:lstStyle/>
          <a:p>
            <a:r>
              <a:rPr lang="en-US" dirty="0" smtClean="0"/>
              <a:t>Good Problem Statement</a:t>
            </a:r>
            <a:endParaRPr lang="en-US" dirty="0"/>
          </a:p>
        </p:txBody>
      </p:sp>
      <p:sp>
        <p:nvSpPr>
          <p:cNvPr id="6" name="Content Placeholder 5"/>
          <p:cNvSpPr>
            <a:spLocks noGrp="1"/>
          </p:cNvSpPr>
          <p:nvPr>
            <p:ph sz="quarter" idx="4"/>
          </p:nvPr>
        </p:nvSpPr>
        <p:spPr>
          <a:xfrm>
            <a:off x="6607967" y="3335336"/>
            <a:ext cx="4895056" cy="3214054"/>
          </a:xfrm>
        </p:spPr>
        <p:txBody>
          <a:bodyPr>
            <a:normAutofit/>
          </a:bodyPr>
          <a:lstStyle/>
          <a:p>
            <a:pPr marL="0" indent="0">
              <a:buNone/>
            </a:pPr>
            <a:r>
              <a:rPr lang="en-US" sz="2400" b="1" dirty="0">
                <a:solidFill>
                  <a:srgbClr val="B60E20"/>
                </a:solidFill>
              </a:rPr>
              <a:t>Game fishermen </a:t>
            </a:r>
            <a:r>
              <a:rPr lang="en-US" sz="2400" dirty="0">
                <a:solidFill>
                  <a:srgbClr val="00386B"/>
                </a:solidFill>
              </a:rPr>
              <a:t>fishing in the lower </a:t>
            </a:r>
            <a:r>
              <a:rPr lang="en-US" sz="2400" b="1" dirty="0">
                <a:solidFill>
                  <a:srgbClr val="B60E20"/>
                </a:solidFill>
              </a:rPr>
              <a:t>Laguna Madre of Texas</a:t>
            </a:r>
            <a:r>
              <a:rPr lang="en-US" sz="2400" b="1" dirty="0">
                <a:solidFill>
                  <a:srgbClr val="00386B"/>
                </a:solidFill>
              </a:rPr>
              <a:t> </a:t>
            </a:r>
            <a:r>
              <a:rPr lang="en-US" sz="2400" dirty="0">
                <a:solidFill>
                  <a:srgbClr val="00386B"/>
                </a:solidFill>
              </a:rPr>
              <a:t>reported between </a:t>
            </a:r>
            <a:r>
              <a:rPr lang="en-US" sz="2400" b="1" dirty="0">
                <a:solidFill>
                  <a:srgbClr val="B60E20"/>
                </a:solidFill>
              </a:rPr>
              <a:t>2002-2007</a:t>
            </a:r>
            <a:r>
              <a:rPr lang="en-US" sz="2400" dirty="0">
                <a:solidFill>
                  <a:srgbClr val="00386B"/>
                </a:solidFill>
              </a:rPr>
              <a:t> a </a:t>
            </a:r>
            <a:r>
              <a:rPr lang="en-US" sz="2400" b="1" dirty="0">
                <a:solidFill>
                  <a:srgbClr val="B60E20"/>
                </a:solidFill>
              </a:rPr>
              <a:t>decrease of 20% </a:t>
            </a:r>
            <a:r>
              <a:rPr lang="en-US" sz="2400" dirty="0">
                <a:solidFill>
                  <a:srgbClr val="00386B"/>
                </a:solidFill>
              </a:rPr>
              <a:t>in red drum (i.e., </a:t>
            </a:r>
            <a:r>
              <a:rPr lang="en-US" sz="2400" dirty="0" err="1">
                <a:solidFill>
                  <a:srgbClr val="00386B"/>
                </a:solidFill>
              </a:rPr>
              <a:t>sciaenops</a:t>
            </a:r>
            <a:r>
              <a:rPr lang="en-US" sz="2400" dirty="0">
                <a:solidFill>
                  <a:srgbClr val="00386B"/>
                </a:solidFill>
              </a:rPr>
              <a:t> </a:t>
            </a:r>
            <a:r>
              <a:rPr lang="en-US" sz="2400" dirty="0" err="1">
                <a:solidFill>
                  <a:srgbClr val="00386B"/>
                </a:solidFill>
              </a:rPr>
              <a:t>ocellatus</a:t>
            </a:r>
            <a:r>
              <a:rPr lang="en-US" sz="2400" dirty="0">
                <a:solidFill>
                  <a:srgbClr val="00386B"/>
                </a:solidFill>
              </a:rPr>
              <a:t>). This loss can be attributed to </a:t>
            </a:r>
            <a:r>
              <a:rPr lang="en-US" sz="2400" b="1" dirty="0">
                <a:solidFill>
                  <a:srgbClr val="B60E20"/>
                </a:solidFill>
              </a:rPr>
              <a:t>premature death due to mouth infections caused when undersized fish are caught and released</a:t>
            </a:r>
            <a:r>
              <a:rPr lang="en-US" sz="2400" dirty="0">
                <a:solidFill>
                  <a:srgbClr val="B60E20"/>
                </a:solidFill>
              </a:rPr>
              <a:t>.</a:t>
            </a:r>
            <a:r>
              <a:rPr lang="en-US" sz="2400" b="1" dirty="0">
                <a:solidFill>
                  <a:srgbClr val="00386B"/>
                </a:solidFill>
              </a:rPr>
              <a:t>  </a:t>
            </a:r>
          </a:p>
          <a:p>
            <a:endParaRPr lang="en-US" dirty="0"/>
          </a:p>
        </p:txBody>
      </p:sp>
      <p:sp>
        <p:nvSpPr>
          <p:cNvPr id="8" name="TextBox 7"/>
          <p:cNvSpPr txBox="1"/>
          <p:nvPr/>
        </p:nvSpPr>
        <p:spPr>
          <a:xfrm>
            <a:off x="1177660" y="3838402"/>
            <a:ext cx="5157787" cy="2062103"/>
          </a:xfrm>
          <a:prstGeom prst="rect">
            <a:avLst/>
          </a:prstGeom>
          <a:noFill/>
        </p:spPr>
        <p:txBody>
          <a:bodyPr wrap="square" rtlCol="0">
            <a:spAutoFit/>
          </a:bodyPr>
          <a:lstStyle/>
          <a:p>
            <a:r>
              <a:rPr lang="en-US" sz="3200" dirty="0" smtClean="0"/>
              <a:t>Good Problem statement answers the questions</a:t>
            </a:r>
          </a:p>
          <a:p>
            <a:r>
              <a:rPr lang="en-US" sz="3200" dirty="0" smtClean="0"/>
              <a:t> Who? What? Where? When?</a:t>
            </a:r>
          </a:p>
          <a:p>
            <a:r>
              <a:rPr lang="en-US" sz="3200" dirty="0" smtClean="0"/>
              <a:t>How Many?</a:t>
            </a:r>
            <a:endParaRPr lang="en-US" sz="3200" dirty="0"/>
          </a:p>
        </p:txBody>
      </p:sp>
      <p:pic>
        <p:nvPicPr>
          <p:cNvPr id="9" name="Content Placeholder 5" descr="RedDrum.gif"/>
          <p:cNvPicPr>
            <a:picLocks noChangeAspect="1"/>
          </p:cNvPicPr>
          <p:nvPr/>
        </p:nvPicPr>
        <p:blipFill>
          <a:blip r:embed="rId2" cstate="print"/>
          <a:stretch>
            <a:fillRect/>
          </a:stretch>
        </p:blipFill>
        <p:spPr bwMode="auto">
          <a:xfrm>
            <a:off x="8763794" y="79086"/>
            <a:ext cx="3381375" cy="2014033"/>
          </a:xfrm>
          <a:prstGeom prst="rect">
            <a:avLst/>
          </a:prstGeom>
          <a:noFill/>
          <a:ln w="9525">
            <a:noFill/>
            <a:miter lim="800000"/>
            <a:headEnd/>
            <a:tailEnd/>
          </a:ln>
          <a:effectLst/>
        </p:spPr>
      </p:pic>
    </p:spTree>
    <p:extLst>
      <p:ext uri="{BB962C8B-B14F-4D97-AF65-F5344CB8AC3E}">
        <p14:creationId xmlns:p14="http://schemas.microsoft.com/office/powerpoint/2010/main" val="63021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1676"/>
          </a:xfrm>
        </p:spPr>
        <p:txBody>
          <a:bodyPr/>
          <a:lstStyle/>
          <a:p>
            <a:r>
              <a:rPr lang="en-US" dirty="0" smtClean="0"/>
              <a:t>Problem Statement Example 2</a:t>
            </a:r>
            <a:endParaRPr lang="en-US" dirty="0"/>
          </a:p>
        </p:txBody>
      </p:sp>
      <p:sp>
        <p:nvSpPr>
          <p:cNvPr id="4" name="tains content. Try copying to a blank recordable CD (CD-R) or a rewritable CD (CD-RW).The files cannot be copied because the CD is not writable. What do you want to do?If you cancel while the files are still copying, the CD may be unusable.&#10;Are you sure you want to cancel?The files were successfully copied to the CD.&#10;Do you want to copy the same files to another CD?The files cannot be copied. Try again or try another CD.The files cannot be copied because no recording device was found. Make sure that a CD recorder is installed on your computer.The files cannot be copied. Another program may be using the CD recorder.The files cannot be copied. Another application may be attempting to write to the CD.The files cannot be copied from the temporary folder to the CD. The temporary folder may have been deleted. Try packaging the files for CD again.The files cannot be copied. There is not enough space on the CD. What do you want to do?A file or folder with the name you specified already exists. Specify a different folder name.The folder ^0 could not be opened. Either the folder is in a location that is unavailable, the folder is protected by a password, or the folder name does not exist.Insert a blank CD into drive ^0:&#10;Click Retry after the CD is inserted.The CD could not be erased. The disc may be corrupted or may not be a rewritable CD (CD-RW).Permission for this presentation is currently restricted.^0 is already on the list of files to be copied. Do you want to replace it?The CD could not be found. Make sure it is in the drive, and then try again.Permission for this presentation is currently restricted. If you save in this format, any restrictions to this presentation will be removed. Are you sure you want to continue?The files cannot be copied to the temporary folder because the hard disk may be full. Free up space on the hard disk, and then try packaging the files for CD again.The folder name cannot contain any of the following characters: \/:*?|&lt;&gt;&quot;The CD name cannot contain any of the following characters: \/:*?|&lt; 2"/>
          <p:cNvSpPr>
            <a:spLocks noGrp="1"/>
          </p:cNvSpPr>
          <p:nvPr>
            <p:ph idx="1"/>
          </p:nvPr>
        </p:nvSpPr>
        <p:spPr>
          <a:xfrm>
            <a:off x="1970518" y="1066801"/>
            <a:ext cx="8577841" cy="944967"/>
          </a:xfrm>
        </p:spPr>
        <p:txBody>
          <a:bodyPr/>
          <a:lstStyle/>
          <a:p>
            <a:pPr marL="0" indent="0">
              <a:buNone/>
            </a:pPr>
            <a:r>
              <a:rPr lang="en-US" dirty="0" smtClean="0">
                <a:latin typeface="+mj-lt"/>
              </a:rPr>
              <a:t>Car accidents are occurring because the intersection needs to be redesigned.</a:t>
            </a:r>
            <a:endParaRPr lang="en-US" dirty="0">
              <a:latin typeface="+mj-lt"/>
            </a:endParaRPr>
          </a:p>
        </p:txBody>
      </p:sp>
      <p:sp>
        <p:nvSpPr>
          <p:cNvPr id="5" name="TextBox 4"/>
          <p:cNvSpPr txBox="1"/>
          <p:nvPr/>
        </p:nvSpPr>
        <p:spPr>
          <a:xfrm>
            <a:off x="1828800" y="2339638"/>
            <a:ext cx="6446520" cy="4832092"/>
          </a:xfrm>
          <a:prstGeom prst="rect">
            <a:avLst/>
          </a:prstGeom>
          <a:noFill/>
        </p:spPr>
        <p:txBody>
          <a:bodyPr wrap="square" rtlCol="0">
            <a:spAutoFit/>
          </a:bodyPr>
          <a:lstStyle/>
          <a:p>
            <a:pPr marL="119063" indent="-119063"/>
            <a:r>
              <a:rPr lang="en-US" sz="2400" dirty="0">
                <a:latin typeface="+mj-lt"/>
              </a:rPr>
              <a:t>	What are some issues with this problem statement?</a:t>
            </a:r>
          </a:p>
          <a:p>
            <a:pPr marL="576263" lvl="1" indent="-119063">
              <a:buClr>
                <a:srgbClr val="AF1E2D"/>
              </a:buClr>
              <a:buFont typeface="Arial" pitchFamily="34" charset="0"/>
              <a:buChar char="•"/>
            </a:pPr>
            <a:r>
              <a:rPr lang="en-US" sz="2400" dirty="0">
                <a:latin typeface="+mj-lt"/>
              </a:rPr>
              <a:t>Only cars or all vehicles?</a:t>
            </a:r>
          </a:p>
          <a:p>
            <a:pPr marL="576263" lvl="1" indent="-119063">
              <a:buClr>
                <a:srgbClr val="AF1E2D"/>
              </a:buClr>
              <a:buFont typeface="Arial" pitchFamily="34" charset="0"/>
              <a:buChar char="•"/>
            </a:pPr>
            <a:r>
              <a:rPr lang="en-US" sz="2400" dirty="0">
                <a:latin typeface="+mj-lt"/>
              </a:rPr>
              <a:t>Are vehicles hitting vehicles? Other objects? Pedestrians?</a:t>
            </a:r>
          </a:p>
          <a:p>
            <a:pPr marL="576263" lvl="1" indent="-119063">
              <a:buClr>
                <a:srgbClr val="AF1E2D"/>
              </a:buClr>
              <a:buFont typeface="Arial" pitchFamily="34" charset="0"/>
              <a:buChar char="•"/>
            </a:pPr>
            <a:r>
              <a:rPr lang="en-US" sz="2400" dirty="0">
                <a:latin typeface="+mj-lt"/>
              </a:rPr>
              <a:t>What is the current design of the intersection?</a:t>
            </a:r>
          </a:p>
          <a:p>
            <a:pPr marL="576263" lvl="1" indent="-119063">
              <a:buClr>
                <a:srgbClr val="AF1E2D"/>
              </a:buClr>
              <a:buFont typeface="Arial" pitchFamily="34" charset="0"/>
              <a:buChar char="•"/>
            </a:pPr>
            <a:r>
              <a:rPr lang="en-US" sz="2400" dirty="0">
                <a:latin typeface="+mj-lt"/>
              </a:rPr>
              <a:t>Does the intersection </a:t>
            </a:r>
            <a:r>
              <a:rPr lang="en-US" sz="2400" i="1" dirty="0">
                <a:latin typeface="+mj-lt"/>
              </a:rPr>
              <a:t>really </a:t>
            </a:r>
            <a:r>
              <a:rPr lang="en-US" sz="2400" dirty="0">
                <a:latin typeface="+mj-lt"/>
              </a:rPr>
              <a:t>need to be redesigned, or could the solution involve the lights, speed limits, lane configurations, traffic violation enforcement, etc.?</a:t>
            </a:r>
          </a:p>
          <a:p>
            <a:pPr marL="119063" indent="-119063">
              <a:buClr>
                <a:srgbClr val="AF1E2D"/>
              </a:buClr>
            </a:pPr>
            <a:endParaRPr lang="en-US" sz="2400" dirty="0">
              <a:latin typeface="+mj-lt"/>
            </a:endParaRPr>
          </a:p>
          <a:p>
            <a:pPr marL="119063" indent="-119063">
              <a:buClr>
                <a:srgbClr val="AF1E2D"/>
              </a:buClr>
            </a:pPr>
            <a:r>
              <a:rPr lang="en-US" sz="2000" dirty="0">
                <a:solidFill>
                  <a:srgbClr val="B60E20"/>
                </a:solidFill>
                <a:latin typeface="+mj-lt"/>
              </a:rPr>
              <a:t>	.</a:t>
            </a:r>
            <a:endParaRPr lang="en-US" sz="2000" dirty="0">
              <a:latin typeface="+mj-lt"/>
            </a:endParaRPr>
          </a:p>
        </p:txBody>
      </p:sp>
      <p:pic>
        <p:nvPicPr>
          <p:cNvPr id="6" name="Picture 5" descr="StreetSigns.gif"/>
          <p:cNvPicPr>
            <a:picLocks noChangeAspect="1"/>
          </p:cNvPicPr>
          <p:nvPr/>
        </p:nvPicPr>
        <p:blipFill>
          <a:blip r:embed="rId3" cstate="print"/>
          <a:stretch>
            <a:fillRect/>
          </a:stretch>
        </p:blipFill>
        <p:spPr>
          <a:xfrm>
            <a:off x="8052008" y="1853256"/>
            <a:ext cx="4015025" cy="4087368"/>
          </a:xfrm>
          <a:prstGeom prst="rect">
            <a:avLst/>
          </a:prstGeom>
        </p:spPr>
      </p:pic>
      <p:sp>
        <p:nvSpPr>
          <p:cNvPr id="3" name="TextBox 2"/>
          <p:cNvSpPr txBox="1"/>
          <p:nvPr/>
        </p:nvSpPr>
        <p:spPr>
          <a:xfrm>
            <a:off x="2743201" y="6334780"/>
            <a:ext cx="5080207" cy="523220"/>
          </a:xfrm>
          <a:prstGeom prst="rect">
            <a:avLst/>
          </a:prstGeom>
          <a:noFill/>
        </p:spPr>
        <p:txBody>
          <a:bodyPr wrap="square" rtlCol="0">
            <a:spAutoFit/>
          </a:bodyPr>
          <a:lstStyle/>
          <a:p>
            <a:r>
              <a:rPr lang="en-US" sz="2800" dirty="0">
                <a:solidFill>
                  <a:srgbClr val="B60E20"/>
                </a:solidFill>
              </a:rPr>
              <a:t>Revise the problem statement</a:t>
            </a:r>
            <a:endParaRPr lang="en-US" sz="2800" dirty="0"/>
          </a:p>
        </p:txBody>
      </p:sp>
    </p:spTree>
    <p:extLst>
      <p:ext uri="{BB962C8B-B14F-4D97-AF65-F5344CB8AC3E}">
        <p14:creationId xmlns:p14="http://schemas.microsoft.com/office/powerpoint/2010/main" val="63677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64421" y="-76199"/>
            <a:ext cx="10018713" cy="1752599"/>
          </a:xfrm>
        </p:spPr>
        <p:txBody>
          <a:bodyPr/>
          <a:lstStyle/>
          <a:p>
            <a:r>
              <a:rPr lang="en-US" dirty="0" smtClean="0"/>
              <a:t>What is a Design Process?</a:t>
            </a:r>
            <a:endParaRPr lang="en-US" dirty="0"/>
          </a:p>
        </p:txBody>
      </p:sp>
      <p:sp>
        <p:nvSpPr>
          <p:cNvPr id="6" name="Content Placeholder 5"/>
          <p:cNvSpPr>
            <a:spLocks noGrp="1"/>
          </p:cNvSpPr>
          <p:nvPr>
            <p:ph idx="4294967295"/>
          </p:nvPr>
        </p:nvSpPr>
        <p:spPr>
          <a:xfrm>
            <a:off x="7302625" y="1203960"/>
            <a:ext cx="5105400" cy="5638800"/>
          </a:xfrm>
        </p:spPr>
        <p:txBody>
          <a:bodyPr/>
          <a:lstStyle/>
          <a:p>
            <a:pPr marL="0" indent="0">
              <a:buNone/>
            </a:pPr>
            <a:r>
              <a:rPr lang="en-US" sz="2400" i="1" dirty="0">
                <a:latin typeface="+mj-lt"/>
              </a:rPr>
              <a:t>A</a:t>
            </a:r>
            <a:r>
              <a:rPr lang="en-US" sz="2400" i="1" dirty="0">
                <a:solidFill>
                  <a:srgbClr val="C41230"/>
                </a:solidFill>
                <a:latin typeface="+mj-lt"/>
              </a:rPr>
              <a:t> design process </a:t>
            </a:r>
            <a:r>
              <a:rPr lang="en-US" sz="2400" i="1" dirty="0">
                <a:latin typeface="+mj-lt"/>
              </a:rPr>
              <a:t>is a systematic problem-solving strategy, with criteria and constraints, used to develop many possible solutions to solve or satisfy human needs or wants and to narrow down the possible solutions to one final choice.</a:t>
            </a:r>
            <a:r>
              <a:rPr lang="en-US" sz="2400" dirty="0">
                <a:latin typeface="+mj-lt"/>
              </a:rPr>
              <a:t> </a:t>
            </a:r>
          </a:p>
          <a:p>
            <a:pPr>
              <a:buNone/>
            </a:pPr>
            <a:endParaRPr lang="en-US" sz="2400" dirty="0">
              <a:solidFill>
                <a:srgbClr val="00457C"/>
              </a:solidFill>
              <a:latin typeface="+mj-lt"/>
            </a:endParaRPr>
          </a:p>
          <a:p>
            <a:pPr>
              <a:buNone/>
            </a:pPr>
            <a:r>
              <a:rPr lang="en-US" sz="2400" dirty="0">
                <a:solidFill>
                  <a:srgbClr val="1D2F86"/>
                </a:solidFill>
                <a:latin typeface="+mj-lt"/>
              </a:rPr>
              <a:t>– ITEA </a:t>
            </a:r>
            <a:r>
              <a:rPr lang="en-US" sz="2400" i="1" dirty="0">
                <a:solidFill>
                  <a:srgbClr val="1D2F86"/>
                </a:solidFill>
                <a:latin typeface="+mj-lt"/>
              </a:rPr>
              <a:t>Standards for Technological Literacy</a:t>
            </a:r>
          </a:p>
          <a:p>
            <a:endParaRPr lang="en-US" sz="2400" i="1" dirty="0">
              <a:latin typeface="+mj-lt"/>
            </a:endParaRPr>
          </a:p>
          <a:p>
            <a:endParaRPr lang="en-US" sz="2400" dirty="0">
              <a:latin typeface="+mj-lt"/>
            </a:endParaRPr>
          </a:p>
        </p:txBody>
      </p:sp>
      <p:pic>
        <p:nvPicPr>
          <p:cNvPr id="2051" name="Picture 3"/>
          <p:cNvPicPr>
            <a:picLocks noChangeAspect="1" noChangeArrowheads="1"/>
          </p:cNvPicPr>
          <p:nvPr/>
        </p:nvPicPr>
        <p:blipFill>
          <a:blip r:embed="rId3" cstate="print"/>
          <a:srcRect l="15055"/>
          <a:stretch>
            <a:fillRect/>
          </a:stretch>
        </p:blipFill>
        <p:spPr bwMode="auto">
          <a:xfrm>
            <a:off x="3429000" y="1819389"/>
            <a:ext cx="3326130" cy="504336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b="4000"/>
          <a:stretch>
            <a:fillRect/>
          </a:stretch>
        </p:blipFill>
        <p:spPr bwMode="auto">
          <a:xfrm>
            <a:off x="251673" y="304800"/>
            <a:ext cx="3657600" cy="4572000"/>
          </a:xfrm>
          <a:prstGeom prst="rect">
            <a:avLst/>
          </a:prstGeom>
          <a:noFill/>
          <a:ln w="9525">
            <a:noFill/>
            <a:miter lim="800000"/>
            <a:headEnd/>
            <a:tailEnd/>
          </a:ln>
        </p:spPr>
      </p:pic>
      <p:sp>
        <p:nvSpPr>
          <p:cNvPr id="11" name="TextBox 10"/>
          <p:cNvSpPr txBox="1"/>
          <p:nvPr/>
        </p:nvSpPr>
        <p:spPr>
          <a:xfrm>
            <a:off x="3429000" y="6581002"/>
            <a:ext cx="1981200" cy="276999"/>
          </a:xfrm>
          <a:prstGeom prst="rect">
            <a:avLst/>
          </a:prstGeom>
          <a:noFill/>
        </p:spPr>
        <p:txBody>
          <a:bodyPr wrap="square" rtlCol="0">
            <a:spAutoFit/>
          </a:bodyPr>
          <a:lstStyle/>
          <a:p>
            <a:r>
              <a:rPr lang="en-US" sz="1200" dirty="0">
                <a:latin typeface="+mj-lt"/>
              </a:rPr>
              <a:t>Images courtesy of NASA</a:t>
            </a:r>
          </a:p>
        </p:txBody>
      </p:sp>
    </p:spTree>
    <p:extLst>
      <p:ext uri="{BB962C8B-B14F-4D97-AF65-F5344CB8AC3E}">
        <p14:creationId xmlns:p14="http://schemas.microsoft.com/office/powerpoint/2010/main" val="146215826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Text Box 3"/>
          <p:cNvSpPr txBox="1">
            <a:spLocks noChangeArrowheads="1"/>
          </p:cNvSpPr>
          <p:nvPr/>
        </p:nvSpPr>
        <p:spPr bwMode="auto">
          <a:xfrm>
            <a:off x="1828800" y="6320136"/>
            <a:ext cx="6553200" cy="461665"/>
          </a:xfrm>
          <a:prstGeom prst="rect">
            <a:avLst/>
          </a:prstGeom>
          <a:noFill/>
          <a:ln w="9525">
            <a:noFill/>
            <a:miter lim="800000"/>
            <a:headEnd/>
            <a:tailEnd/>
          </a:ln>
          <a:effectLst/>
        </p:spPr>
        <p:txBody>
          <a:bodyPr wrap="square">
            <a:spAutoFit/>
          </a:bodyPr>
          <a:lstStyle/>
          <a:p>
            <a:pPr>
              <a:spcBef>
                <a:spcPct val="50000"/>
              </a:spcBef>
            </a:pPr>
            <a:r>
              <a:rPr lang="en-US" sz="2400" i="1" dirty="0">
                <a:latin typeface="+mj-lt"/>
              </a:rPr>
              <a:t>Design and Problem Solving in Technology</a:t>
            </a:r>
          </a:p>
        </p:txBody>
      </p:sp>
      <p:pic>
        <p:nvPicPr>
          <p:cNvPr id="746501" name="Picture 5" descr="Design and Problem Solving in Technology"/>
          <p:cNvPicPr>
            <a:picLocks noChangeAspect="1" noChangeArrowheads="1"/>
          </p:cNvPicPr>
          <p:nvPr/>
        </p:nvPicPr>
        <p:blipFill>
          <a:blip r:embed="rId3" cstate="print"/>
          <a:srcRect/>
          <a:stretch>
            <a:fillRect/>
          </a:stretch>
        </p:blipFill>
        <p:spPr bwMode="auto">
          <a:xfrm>
            <a:off x="6115050" y="1764031"/>
            <a:ext cx="2998788" cy="3925887"/>
          </a:xfrm>
          <a:prstGeom prst="rect">
            <a:avLst/>
          </a:prstGeom>
          <a:noFill/>
          <a:ln w="9525">
            <a:solidFill>
              <a:schemeClr val="tx1"/>
            </a:solidFill>
            <a:miter lim="800000"/>
            <a:headEnd/>
            <a:tailEnd/>
          </a:ln>
          <a:effectLst>
            <a:outerShdw dist="35921" dir="2700000" algn="ctr" rotWithShape="0">
              <a:srgbClr val="808080"/>
            </a:outerShdw>
          </a:effectLst>
        </p:spPr>
      </p:pic>
      <p:sp>
        <p:nvSpPr>
          <p:cNvPr id="6" name="Title 5"/>
          <p:cNvSpPr>
            <a:spLocks noGrp="1"/>
          </p:cNvSpPr>
          <p:nvPr>
            <p:ph type="title"/>
          </p:nvPr>
        </p:nvSpPr>
        <p:spPr>
          <a:xfrm>
            <a:off x="729931" y="-184448"/>
            <a:ext cx="10018713" cy="1752599"/>
          </a:xfrm>
        </p:spPr>
        <p:txBody>
          <a:bodyPr/>
          <a:lstStyle/>
          <a:p>
            <a:r>
              <a:rPr lang="en-US" dirty="0" smtClean="0"/>
              <a:t>Design Process Example</a:t>
            </a:r>
            <a:endParaRPr lang="en-US" dirty="0"/>
          </a:p>
        </p:txBody>
      </p:sp>
      <p:sp>
        <p:nvSpPr>
          <p:cNvPr id="7" name="Content Placeholder 6"/>
          <p:cNvSpPr>
            <a:spLocks noGrp="1"/>
          </p:cNvSpPr>
          <p:nvPr>
            <p:ph idx="4294967295"/>
          </p:nvPr>
        </p:nvSpPr>
        <p:spPr>
          <a:xfrm>
            <a:off x="1484311" y="1681162"/>
            <a:ext cx="8229600" cy="4525963"/>
          </a:xfrm>
        </p:spPr>
        <p:txBody>
          <a:bodyPr>
            <a:normAutofit fontScale="62500" lnSpcReduction="20000"/>
          </a:bodyPr>
          <a:lstStyle/>
          <a:p>
            <a:pPr>
              <a:lnSpc>
                <a:spcPts val="2400"/>
              </a:lnSpc>
              <a:spcBef>
                <a:spcPct val="50000"/>
              </a:spcBef>
              <a:buFontTx/>
              <a:buAutoNum type="arabicPeriod"/>
            </a:pPr>
            <a:r>
              <a:rPr lang="en-US" sz="2400" dirty="0">
                <a:latin typeface="+mj-lt"/>
              </a:rPr>
              <a:t>Identify problems and opportunities</a:t>
            </a:r>
          </a:p>
          <a:p>
            <a:pPr>
              <a:lnSpc>
                <a:spcPts val="2400"/>
              </a:lnSpc>
              <a:spcBef>
                <a:spcPct val="50000"/>
              </a:spcBef>
              <a:buFontTx/>
              <a:buAutoNum type="arabicPeriod"/>
            </a:pPr>
            <a:r>
              <a:rPr lang="en-US" sz="2400" dirty="0">
                <a:latin typeface="+mj-lt"/>
              </a:rPr>
              <a:t>Frame a design brief</a:t>
            </a:r>
          </a:p>
          <a:p>
            <a:pPr>
              <a:lnSpc>
                <a:spcPts val="2400"/>
              </a:lnSpc>
              <a:spcBef>
                <a:spcPct val="50000"/>
              </a:spcBef>
              <a:buFontTx/>
              <a:buAutoNum type="arabicPeriod"/>
            </a:pPr>
            <a:r>
              <a:rPr lang="en-US" sz="2400" dirty="0">
                <a:latin typeface="+mj-lt"/>
              </a:rPr>
              <a:t>Investigate and research</a:t>
            </a:r>
          </a:p>
          <a:p>
            <a:pPr>
              <a:lnSpc>
                <a:spcPts val="2400"/>
              </a:lnSpc>
              <a:spcBef>
                <a:spcPct val="50000"/>
              </a:spcBef>
              <a:buFontTx/>
              <a:buAutoNum type="arabicPeriod"/>
            </a:pPr>
            <a:r>
              <a:rPr lang="en-US" sz="2400" dirty="0">
                <a:latin typeface="+mj-lt"/>
              </a:rPr>
              <a:t>Generate alternative solutions</a:t>
            </a:r>
          </a:p>
          <a:p>
            <a:pPr>
              <a:lnSpc>
                <a:spcPts val="2400"/>
              </a:lnSpc>
              <a:spcBef>
                <a:spcPct val="50000"/>
              </a:spcBef>
              <a:buFontTx/>
              <a:buAutoNum type="arabicPeriod"/>
            </a:pPr>
            <a:r>
              <a:rPr lang="en-US" sz="2400" dirty="0">
                <a:latin typeface="+mj-lt"/>
              </a:rPr>
              <a:t>Choose a solution</a:t>
            </a:r>
          </a:p>
          <a:p>
            <a:pPr>
              <a:lnSpc>
                <a:spcPts val="2400"/>
              </a:lnSpc>
              <a:spcBef>
                <a:spcPct val="50000"/>
              </a:spcBef>
              <a:buFontTx/>
              <a:buAutoNum type="arabicPeriod"/>
            </a:pPr>
            <a:r>
              <a:rPr lang="en-US" sz="2400" dirty="0">
                <a:latin typeface="+mj-lt"/>
              </a:rPr>
              <a:t>Developmental work</a:t>
            </a:r>
          </a:p>
          <a:p>
            <a:pPr>
              <a:lnSpc>
                <a:spcPts val="2400"/>
              </a:lnSpc>
              <a:spcBef>
                <a:spcPct val="50000"/>
              </a:spcBef>
              <a:buFontTx/>
              <a:buAutoNum type="arabicPeriod"/>
            </a:pPr>
            <a:r>
              <a:rPr lang="en-US" sz="2400" dirty="0">
                <a:latin typeface="+mj-lt"/>
              </a:rPr>
              <a:t>Model and prototype</a:t>
            </a:r>
          </a:p>
          <a:p>
            <a:pPr>
              <a:lnSpc>
                <a:spcPts val="2400"/>
              </a:lnSpc>
              <a:spcBef>
                <a:spcPct val="50000"/>
              </a:spcBef>
              <a:buFontTx/>
              <a:buAutoNum type="arabicPeriod"/>
            </a:pPr>
            <a:r>
              <a:rPr lang="en-US" sz="2400" dirty="0">
                <a:latin typeface="+mj-lt"/>
              </a:rPr>
              <a:t>Test and evaluate</a:t>
            </a:r>
          </a:p>
          <a:p>
            <a:pPr>
              <a:lnSpc>
                <a:spcPts val="2400"/>
              </a:lnSpc>
              <a:spcBef>
                <a:spcPct val="50000"/>
              </a:spcBef>
              <a:buFontTx/>
              <a:buAutoNum type="arabicPeriod"/>
            </a:pPr>
            <a:r>
              <a:rPr lang="en-US" sz="2400" dirty="0">
                <a:latin typeface="+mj-lt"/>
              </a:rPr>
              <a:t>Redesign and improve</a:t>
            </a:r>
          </a:p>
          <a:p>
            <a:endParaRPr lang="en-US" dirty="0">
              <a:latin typeface="+mj-lt"/>
            </a:endParaRPr>
          </a:p>
        </p:txBody>
      </p:sp>
    </p:spTree>
    <p:extLst>
      <p:ext uri="{BB962C8B-B14F-4D97-AF65-F5344CB8AC3E}">
        <p14:creationId xmlns:p14="http://schemas.microsoft.com/office/powerpoint/2010/main" val="34425342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6501"/>
                                        </p:tgtEl>
                                        <p:attrNameLst>
                                          <p:attrName>style.visibility</p:attrName>
                                        </p:attrNameLst>
                                      </p:cBhvr>
                                      <p:to>
                                        <p:strVal val="visible"/>
                                      </p:to>
                                    </p:set>
                                    <p:animEffect transition="in" filter="randombar(horizontal)">
                                      <p:cBhvr>
                                        <p:cTn id="7" dur="500"/>
                                        <p:tgtEl>
                                          <p:spTgt spid="74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5691" y="-533399"/>
            <a:ext cx="10018713" cy="1752599"/>
          </a:xfrm>
        </p:spPr>
        <p:txBody>
          <a:bodyPr/>
          <a:lstStyle/>
          <a:p>
            <a:pPr>
              <a:buClr>
                <a:srgbClr val="C00000"/>
              </a:buClr>
            </a:pPr>
            <a:r>
              <a:rPr lang="en-US" dirty="0" smtClean="0"/>
              <a:t>Design Process Example</a:t>
            </a:r>
            <a:endParaRPr lang="en-US" dirty="0"/>
          </a:p>
        </p:txBody>
      </p:sp>
      <p:sp>
        <p:nvSpPr>
          <p:cNvPr id="8" name="Content Placeholder 7"/>
          <p:cNvSpPr>
            <a:spLocks noGrp="1"/>
          </p:cNvSpPr>
          <p:nvPr>
            <p:ph idx="4294967295"/>
          </p:nvPr>
        </p:nvSpPr>
        <p:spPr>
          <a:xfrm>
            <a:off x="1531620" y="1349781"/>
            <a:ext cx="8229600" cy="4525963"/>
          </a:xfrm>
        </p:spPr>
        <p:txBody>
          <a:bodyPr>
            <a:normAutofit fontScale="25000" lnSpcReduction="20000"/>
          </a:bodyPr>
          <a:lstStyle/>
          <a:p>
            <a:pPr marL="579438" indent="-579438">
              <a:lnSpc>
                <a:spcPts val="2400"/>
              </a:lnSpc>
              <a:buFontTx/>
              <a:buAutoNum type="arabicPeriod"/>
            </a:pPr>
            <a:r>
              <a:rPr lang="en-US" sz="8000" dirty="0">
                <a:latin typeface="+mj-lt"/>
              </a:rPr>
              <a:t>Define the Problem</a:t>
            </a:r>
          </a:p>
          <a:p>
            <a:pPr marL="579438" indent="-579438">
              <a:lnSpc>
                <a:spcPts val="2400"/>
              </a:lnSpc>
              <a:buFontTx/>
              <a:buAutoNum type="arabicPeriod"/>
            </a:pPr>
            <a:r>
              <a:rPr lang="en-US" sz="8000" dirty="0">
                <a:latin typeface="+mj-lt"/>
              </a:rPr>
              <a:t>Brainstorm</a:t>
            </a:r>
          </a:p>
          <a:p>
            <a:pPr marL="579438" indent="-579438">
              <a:lnSpc>
                <a:spcPts val="2400"/>
              </a:lnSpc>
              <a:buFontTx/>
              <a:buAutoNum type="arabicPeriod"/>
            </a:pPr>
            <a:r>
              <a:rPr lang="en-US" sz="8000" dirty="0">
                <a:latin typeface="+mj-lt"/>
              </a:rPr>
              <a:t>Research and Generate Ideas</a:t>
            </a:r>
          </a:p>
          <a:p>
            <a:pPr marL="579438" indent="-579438">
              <a:lnSpc>
                <a:spcPts val="2400"/>
              </a:lnSpc>
              <a:buFontTx/>
              <a:buAutoNum type="arabicPeriod"/>
            </a:pPr>
            <a:r>
              <a:rPr lang="en-US" sz="8000" dirty="0">
                <a:latin typeface="+mj-lt"/>
              </a:rPr>
              <a:t>Identify Criteria and Specify Constraints</a:t>
            </a:r>
          </a:p>
          <a:p>
            <a:pPr marL="579438" indent="-579438">
              <a:lnSpc>
                <a:spcPts val="2400"/>
              </a:lnSpc>
              <a:buFontTx/>
              <a:buAutoNum type="arabicPeriod"/>
            </a:pPr>
            <a:r>
              <a:rPr lang="en-US" sz="8000" dirty="0">
                <a:latin typeface="+mj-lt"/>
              </a:rPr>
              <a:t>Explore Possibilities</a:t>
            </a:r>
          </a:p>
          <a:p>
            <a:pPr marL="579438" indent="-579438">
              <a:lnSpc>
                <a:spcPts val="2400"/>
              </a:lnSpc>
              <a:buFontTx/>
              <a:buAutoNum type="arabicPeriod"/>
            </a:pPr>
            <a:r>
              <a:rPr lang="en-US" sz="8000" dirty="0">
                <a:latin typeface="+mj-lt"/>
              </a:rPr>
              <a:t>Select an Approach</a:t>
            </a:r>
          </a:p>
          <a:p>
            <a:pPr marL="579438" indent="-579438">
              <a:lnSpc>
                <a:spcPts val="2400"/>
              </a:lnSpc>
              <a:buFontTx/>
              <a:buAutoNum type="arabicPeriod"/>
            </a:pPr>
            <a:r>
              <a:rPr lang="en-US" sz="8000" dirty="0">
                <a:latin typeface="+mj-lt"/>
              </a:rPr>
              <a:t>Develop a Design Proposal</a:t>
            </a:r>
          </a:p>
          <a:p>
            <a:pPr marL="579438" indent="-579438">
              <a:lnSpc>
                <a:spcPts val="2400"/>
              </a:lnSpc>
              <a:buFontTx/>
              <a:buAutoNum type="arabicPeriod"/>
            </a:pPr>
            <a:r>
              <a:rPr lang="en-US" sz="8000" dirty="0">
                <a:latin typeface="+mj-lt"/>
              </a:rPr>
              <a:t>Make a Model or Prototype</a:t>
            </a:r>
          </a:p>
          <a:p>
            <a:pPr marL="579438" indent="-579438">
              <a:lnSpc>
                <a:spcPts val="2400"/>
              </a:lnSpc>
              <a:buFontTx/>
              <a:buAutoNum type="arabicPeriod"/>
            </a:pPr>
            <a:r>
              <a:rPr lang="en-US" sz="8000" dirty="0">
                <a:latin typeface="+mj-lt"/>
              </a:rPr>
              <a:t>Test and Evaluate the Design </a:t>
            </a:r>
            <a:endParaRPr lang="en-US" sz="8000" dirty="0" smtClean="0">
              <a:latin typeface="+mj-lt"/>
            </a:endParaRPr>
          </a:p>
          <a:p>
            <a:pPr marL="579438" indent="-579438">
              <a:lnSpc>
                <a:spcPts val="2400"/>
              </a:lnSpc>
              <a:buFontTx/>
              <a:buAutoNum type="arabicPeriod"/>
            </a:pPr>
            <a:r>
              <a:rPr lang="en-US" sz="8000" dirty="0" smtClean="0">
                <a:latin typeface="+mj-lt"/>
              </a:rPr>
              <a:t>Refine </a:t>
            </a:r>
            <a:r>
              <a:rPr lang="en-US" sz="8000" dirty="0">
                <a:latin typeface="+mj-lt"/>
              </a:rPr>
              <a:t>the Design</a:t>
            </a:r>
          </a:p>
          <a:p>
            <a:pPr marL="579438" indent="-579438">
              <a:lnSpc>
                <a:spcPts val="2400"/>
              </a:lnSpc>
              <a:buFontTx/>
              <a:buAutoNum type="arabicPeriod"/>
            </a:pPr>
            <a:r>
              <a:rPr lang="en-US" sz="8000" dirty="0">
                <a:latin typeface="+mj-lt"/>
              </a:rPr>
              <a:t>Create or Make Solution</a:t>
            </a:r>
          </a:p>
          <a:p>
            <a:pPr marL="579438" indent="-579438">
              <a:lnSpc>
                <a:spcPts val="2400"/>
              </a:lnSpc>
              <a:buFontTx/>
              <a:buAutoNum type="arabicPeriod"/>
            </a:pPr>
            <a:r>
              <a:rPr lang="en-US" sz="8000" dirty="0">
                <a:latin typeface="+mj-lt"/>
              </a:rPr>
              <a:t>Communicate Processes and Results</a:t>
            </a:r>
          </a:p>
          <a:p>
            <a:endParaRPr lang="en-US" dirty="0">
              <a:latin typeface="+mj-lt"/>
            </a:endParaRPr>
          </a:p>
        </p:txBody>
      </p:sp>
      <p:sp>
        <p:nvSpPr>
          <p:cNvPr id="706564" name="Text Box 4"/>
          <p:cNvSpPr txBox="1">
            <a:spLocks noChangeArrowheads="1"/>
          </p:cNvSpPr>
          <p:nvPr/>
        </p:nvSpPr>
        <p:spPr bwMode="auto">
          <a:xfrm>
            <a:off x="4419600" y="6324600"/>
            <a:ext cx="5867400" cy="369332"/>
          </a:xfrm>
          <a:prstGeom prst="rect">
            <a:avLst/>
          </a:prstGeom>
          <a:noFill/>
          <a:ln w="9525">
            <a:noFill/>
            <a:miter lim="800000"/>
            <a:headEnd/>
            <a:tailEnd/>
          </a:ln>
          <a:effectLst/>
        </p:spPr>
        <p:txBody>
          <a:bodyPr wrap="square">
            <a:spAutoFit/>
          </a:bodyPr>
          <a:lstStyle/>
          <a:p>
            <a:pPr algn="r">
              <a:spcBef>
                <a:spcPct val="50000"/>
              </a:spcBef>
              <a:buClr>
                <a:srgbClr val="C00000"/>
              </a:buClr>
            </a:pPr>
            <a:r>
              <a:rPr lang="en-US" dirty="0">
                <a:latin typeface="+mj-lt"/>
              </a:rPr>
              <a:t>– ITEA </a:t>
            </a:r>
            <a:r>
              <a:rPr lang="en-US" i="1" dirty="0">
                <a:latin typeface="+mj-lt"/>
              </a:rPr>
              <a:t>Standards for Technological Literacy</a:t>
            </a:r>
          </a:p>
        </p:txBody>
      </p:sp>
      <p:pic>
        <p:nvPicPr>
          <p:cNvPr id="9" name="Picture 5" descr="Design_Process_Logo"/>
          <p:cNvPicPr>
            <a:picLocks noChangeAspect="1" noChangeArrowheads="1"/>
          </p:cNvPicPr>
          <p:nvPr/>
        </p:nvPicPr>
        <p:blipFill>
          <a:blip r:embed="rId3" cstate="print"/>
          <a:srcRect/>
          <a:stretch>
            <a:fillRect/>
          </a:stretch>
        </p:blipFill>
        <p:spPr bwMode="auto">
          <a:xfrm>
            <a:off x="6629400" y="775474"/>
            <a:ext cx="5562600" cy="5549126"/>
          </a:xfrm>
          <a:prstGeom prst="rect">
            <a:avLst/>
          </a:prstGeom>
          <a:noFill/>
        </p:spPr>
      </p:pic>
    </p:spTree>
    <p:extLst>
      <p:ext uri="{BB962C8B-B14F-4D97-AF65-F5344CB8AC3E}">
        <p14:creationId xmlns:p14="http://schemas.microsoft.com/office/powerpoint/2010/main" val="250099289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6564"/>
                                        </p:tgtEl>
                                        <p:attrNameLst>
                                          <p:attrName>style.visibility</p:attrName>
                                        </p:attrNameLst>
                                      </p:cBhvr>
                                      <p:to>
                                        <p:strVal val="visible"/>
                                      </p:to>
                                    </p:set>
                                    <p:animEffect transition="in" filter="wipe(left)">
                                      <p:cBhvr>
                                        <p:cTn id="7" dur="500"/>
                                        <p:tgtEl>
                                          <p:spTgt spid="706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xEl>
                                              <p:pRg st="0" end="0"/>
                                            </p:txEl>
                                          </p:spTgt>
                                        </p:tgtEl>
                                      </p:cBhvr>
                                    </p:animEffect>
                                    <p:set>
                                      <p:cBhvr>
                                        <p:cTn id="12" dur="1" fill="hold">
                                          <p:stCondLst>
                                            <p:cond delay="1999"/>
                                          </p:stCondLst>
                                        </p:cTn>
                                        <p:tgtEl>
                                          <p:spTgt spid="8">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8">
                                            <p:txEl>
                                              <p:pRg st="1" end="1"/>
                                            </p:txEl>
                                          </p:spTgt>
                                        </p:tgtEl>
                                      </p:cBhvr>
                                    </p:animEffect>
                                    <p:set>
                                      <p:cBhvr>
                                        <p:cTn id="15" dur="1" fill="hold">
                                          <p:stCondLst>
                                            <p:cond delay="1999"/>
                                          </p:stCondLst>
                                        </p:cTn>
                                        <p:tgtEl>
                                          <p:spTgt spid="8">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8">
                                            <p:txEl>
                                              <p:pRg st="2" end="2"/>
                                            </p:txEl>
                                          </p:spTgt>
                                        </p:tgtEl>
                                      </p:cBhvr>
                                    </p:animEffect>
                                    <p:set>
                                      <p:cBhvr>
                                        <p:cTn id="18" dur="1" fill="hold">
                                          <p:stCondLst>
                                            <p:cond delay="1999"/>
                                          </p:stCondLst>
                                        </p:cTn>
                                        <p:tgtEl>
                                          <p:spTgt spid="8">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8">
                                            <p:txEl>
                                              <p:pRg st="3" end="3"/>
                                            </p:txEl>
                                          </p:spTgt>
                                        </p:tgtEl>
                                      </p:cBhvr>
                                    </p:animEffect>
                                    <p:set>
                                      <p:cBhvr>
                                        <p:cTn id="21" dur="1" fill="hold">
                                          <p:stCondLst>
                                            <p:cond delay="1999"/>
                                          </p:stCondLst>
                                        </p:cTn>
                                        <p:tgtEl>
                                          <p:spTgt spid="8">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8">
                                            <p:txEl>
                                              <p:pRg st="4" end="4"/>
                                            </p:txEl>
                                          </p:spTgt>
                                        </p:tgtEl>
                                      </p:cBhvr>
                                    </p:animEffect>
                                    <p:set>
                                      <p:cBhvr>
                                        <p:cTn id="24" dur="1" fill="hold">
                                          <p:stCondLst>
                                            <p:cond delay="1999"/>
                                          </p:stCondLst>
                                        </p:cTn>
                                        <p:tgtEl>
                                          <p:spTgt spid="8">
                                            <p:txEl>
                                              <p:pRg st="4" end="4"/>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8">
                                            <p:txEl>
                                              <p:pRg st="5" end="5"/>
                                            </p:txEl>
                                          </p:spTgt>
                                        </p:tgtEl>
                                      </p:cBhvr>
                                    </p:animEffect>
                                    <p:set>
                                      <p:cBhvr>
                                        <p:cTn id="27" dur="1" fill="hold">
                                          <p:stCondLst>
                                            <p:cond delay="1999"/>
                                          </p:stCondLst>
                                        </p:cTn>
                                        <p:tgtEl>
                                          <p:spTgt spid="8">
                                            <p:txEl>
                                              <p:pRg st="5" end="5"/>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8">
                                            <p:txEl>
                                              <p:pRg st="6" end="6"/>
                                            </p:txEl>
                                          </p:spTgt>
                                        </p:tgtEl>
                                      </p:cBhvr>
                                    </p:animEffect>
                                    <p:set>
                                      <p:cBhvr>
                                        <p:cTn id="30" dur="1" fill="hold">
                                          <p:stCondLst>
                                            <p:cond delay="1999"/>
                                          </p:stCondLst>
                                        </p:cTn>
                                        <p:tgtEl>
                                          <p:spTgt spid="8">
                                            <p:txEl>
                                              <p:pRg st="6" end="6"/>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8">
                                            <p:txEl>
                                              <p:pRg st="7" end="7"/>
                                            </p:txEl>
                                          </p:spTgt>
                                        </p:tgtEl>
                                      </p:cBhvr>
                                    </p:animEffect>
                                    <p:set>
                                      <p:cBhvr>
                                        <p:cTn id="33" dur="1" fill="hold">
                                          <p:stCondLst>
                                            <p:cond delay="1999"/>
                                          </p:stCondLst>
                                        </p:cTn>
                                        <p:tgtEl>
                                          <p:spTgt spid="8">
                                            <p:txEl>
                                              <p:pRg st="7" end="7"/>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8">
                                            <p:txEl>
                                              <p:pRg st="8" end="8"/>
                                            </p:txEl>
                                          </p:spTgt>
                                        </p:tgtEl>
                                      </p:cBhvr>
                                    </p:animEffect>
                                    <p:set>
                                      <p:cBhvr>
                                        <p:cTn id="36" dur="1" fill="hold">
                                          <p:stCondLst>
                                            <p:cond delay="1999"/>
                                          </p:stCondLst>
                                        </p:cTn>
                                        <p:tgtEl>
                                          <p:spTgt spid="8">
                                            <p:txEl>
                                              <p:pRg st="8" end="8"/>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8">
                                            <p:txEl>
                                              <p:pRg st="9" end="9"/>
                                            </p:txEl>
                                          </p:spTgt>
                                        </p:tgtEl>
                                      </p:cBhvr>
                                    </p:animEffect>
                                    <p:set>
                                      <p:cBhvr>
                                        <p:cTn id="39" dur="1" fill="hold">
                                          <p:stCondLst>
                                            <p:cond delay="1999"/>
                                          </p:stCondLst>
                                        </p:cTn>
                                        <p:tgtEl>
                                          <p:spTgt spid="8">
                                            <p:txEl>
                                              <p:pRg st="9" end="9"/>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000"/>
                                        <p:tgtEl>
                                          <p:spTgt spid="8">
                                            <p:txEl>
                                              <p:pRg st="10" end="10"/>
                                            </p:txEl>
                                          </p:spTgt>
                                        </p:tgtEl>
                                      </p:cBhvr>
                                    </p:animEffect>
                                    <p:set>
                                      <p:cBhvr>
                                        <p:cTn id="42" dur="1" fill="hold">
                                          <p:stCondLst>
                                            <p:cond delay="1999"/>
                                          </p:stCondLst>
                                        </p:cTn>
                                        <p:tgtEl>
                                          <p:spTgt spid="8">
                                            <p:txEl>
                                              <p:pRg st="10" end="10"/>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000"/>
                                        <p:tgtEl>
                                          <p:spTgt spid="8">
                                            <p:txEl>
                                              <p:pRg st="11" end="11"/>
                                            </p:txEl>
                                          </p:spTgt>
                                        </p:tgtEl>
                                      </p:cBhvr>
                                    </p:animEffect>
                                    <p:set>
                                      <p:cBhvr>
                                        <p:cTn id="45" dur="1" fill="hold">
                                          <p:stCondLst>
                                            <p:cond delay="1999"/>
                                          </p:stCondLst>
                                        </p:cTn>
                                        <p:tgtEl>
                                          <p:spTgt spid="8">
                                            <p:txEl>
                                              <p:pRg st="11" end="11"/>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706564"/>
                                        </p:tgtEl>
                                      </p:cBhvr>
                                    </p:animEffect>
                                    <p:set>
                                      <p:cBhvr>
                                        <p:cTn id="48" dur="1" fill="hold">
                                          <p:stCondLst>
                                            <p:cond delay="1999"/>
                                          </p:stCondLst>
                                        </p:cTn>
                                        <p:tgtEl>
                                          <p:spTgt spid="706564"/>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06564" grpId="0"/>
      <p:bldP spid="70656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20000"/>
          </a:blip>
          <a:srcRect b="37277"/>
          <a:stretch>
            <a:fillRect/>
          </a:stretch>
        </p:blipFill>
        <p:spPr bwMode="auto">
          <a:xfrm>
            <a:off x="3505201" y="899160"/>
            <a:ext cx="5705475" cy="5410200"/>
          </a:xfrm>
          <a:prstGeom prst="rect">
            <a:avLst/>
          </a:prstGeom>
          <a:noFill/>
          <a:ln w="9525">
            <a:noFill/>
            <a:miter lim="800000"/>
            <a:headEnd/>
            <a:tailEnd/>
          </a:ln>
          <a:effectLst/>
        </p:spPr>
      </p:pic>
      <p:sp>
        <p:nvSpPr>
          <p:cNvPr id="5" name="Title 4"/>
          <p:cNvSpPr>
            <a:spLocks noGrp="1"/>
          </p:cNvSpPr>
          <p:nvPr>
            <p:ph type="title"/>
          </p:nvPr>
        </p:nvSpPr>
        <p:spPr>
          <a:xfrm>
            <a:off x="1348581" y="559624"/>
            <a:ext cx="10018713" cy="1752599"/>
          </a:xfrm>
        </p:spPr>
        <p:txBody>
          <a:bodyPr/>
          <a:lstStyle/>
          <a:p>
            <a:r>
              <a:rPr lang="en-US" dirty="0" smtClean="0"/>
              <a:t>What is Design?</a:t>
            </a:r>
            <a:endParaRPr lang="en-US" dirty="0"/>
          </a:p>
        </p:txBody>
      </p:sp>
      <p:sp>
        <p:nvSpPr>
          <p:cNvPr id="6" name="Content Placeholder 5"/>
          <p:cNvSpPr>
            <a:spLocks noGrp="1"/>
          </p:cNvSpPr>
          <p:nvPr>
            <p:ph idx="4294967295"/>
          </p:nvPr>
        </p:nvSpPr>
        <p:spPr>
          <a:xfrm>
            <a:off x="857250" y="1633538"/>
            <a:ext cx="2819400" cy="4310062"/>
          </a:xfrm>
        </p:spPr>
        <p:txBody>
          <a:bodyPr/>
          <a:lstStyle/>
          <a:p>
            <a:pPr marL="0" indent="0">
              <a:buNone/>
            </a:pPr>
            <a:r>
              <a:rPr lang="en-US" dirty="0">
                <a:latin typeface="+mj-lt"/>
              </a:rPr>
              <a:t>The word “</a:t>
            </a:r>
            <a:r>
              <a:rPr lang="en-US" i="1" dirty="0">
                <a:solidFill>
                  <a:srgbClr val="A50021"/>
                </a:solidFill>
                <a:latin typeface="+mj-lt"/>
              </a:rPr>
              <a:t>design</a:t>
            </a:r>
            <a:r>
              <a:rPr lang="en-US" dirty="0">
                <a:latin typeface="+mj-lt"/>
              </a:rPr>
              <a:t>” is often used as a generic term that refers to anything that was made by a conscious human effort.</a:t>
            </a:r>
          </a:p>
        </p:txBody>
      </p:sp>
      <p:sp>
        <p:nvSpPr>
          <p:cNvPr id="8" name="Rectangle 7"/>
          <p:cNvSpPr/>
          <p:nvPr/>
        </p:nvSpPr>
        <p:spPr>
          <a:xfrm>
            <a:off x="7848598" y="1972687"/>
            <a:ext cx="3200400" cy="1815882"/>
          </a:xfrm>
          <a:prstGeom prst="rect">
            <a:avLst/>
          </a:prstGeom>
        </p:spPr>
        <p:txBody>
          <a:bodyPr wrap="square">
            <a:spAutoFit/>
          </a:bodyPr>
          <a:lstStyle/>
          <a:p>
            <a:r>
              <a:rPr lang="en-US" sz="2800" i="1" kern="0" dirty="0">
                <a:solidFill>
                  <a:srgbClr val="A50021"/>
                </a:solidFill>
                <a:latin typeface="+mj-lt"/>
                <a:cs typeface="Arial" charset="0"/>
              </a:rPr>
              <a:t>Design</a:t>
            </a:r>
            <a:r>
              <a:rPr lang="en-US" sz="2800" kern="0" dirty="0">
                <a:solidFill>
                  <a:srgbClr val="000000"/>
                </a:solidFill>
                <a:latin typeface="+mj-lt"/>
                <a:cs typeface="Arial" charset="0"/>
              </a:rPr>
              <a:t> is also a process that is used to systematically solve problems.</a:t>
            </a:r>
            <a:endParaRPr lang="en-US" dirty="0">
              <a:latin typeface="+mj-lt"/>
            </a:endParaRPr>
          </a:p>
        </p:txBody>
      </p:sp>
    </p:spTree>
    <p:extLst>
      <p:ext uri="{BB962C8B-B14F-4D97-AF65-F5344CB8AC3E}">
        <p14:creationId xmlns:p14="http://schemas.microsoft.com/office/powerpoint/2010/main" val="3376921191"/>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832610" y="2438399"/>
            <a:ext cx="3505200" cy="3496710"/>
          </a:xfrm>
          <a:prstGeom prst="rect">
            <a:avLst/>
          </a:prstGeom>
          <a:noFill/>
        </p:spPr>
      </p:pic>
      <p:sp>
        <p:nvSpPr>
          <p:cNvPr id="5" name="Title 4"/>
          <p:cNvSpPr>
            <a:spLocks noGrp="1"/>
          </p:cNvSpPr>
          <p:nvPr>
            <p:ph type="title"/>
          </p:nvPr>
        </p:nvSpPr>
        <p:spPr/>
        <p:txBody>
          <a:bodyPr/>
          <a:lstStyle/>
          <a:p>
            <a:r>
              <a:rPr lang="en-US" dirty="0" smtClean="0"/>
              <a:t>1. Define the Problem</a:t>
            </a:r>
            <a:endParaRPr lang="en-US" dirty="0"/>
          </a:p>
        </p:txBody>
      </p:sp>
      <p:sp>
        <p:nvSpPr>
          <p:cNvPr id="6" name="Content Placeholder 5"/>
          <p:cNvSpPr>
            <a:spLocks noGrp="1"/>
          </p:cNvSpPr>
          <p:nvPr>
            <p:ph idx="4294967295"/>
          </p:nvPr>
        </p:nvSpPr>
        <p:spPr>
          <a:xfrm>
            <a:off x="6332220" y="1923773"/>
            <a:ext cx="4876800" cy="4525963"/>
          </a:xfrm>
        </p:spPr>
        <p:txBody>
          <a:bodyPr/>
          <a:lstStyle/>
          <a:p>
            <a:pPr>
              <a:spcAft>
                <a:spcPct val="30000"/>
              </a:spcAft>
              <a:buFont typeface="Wingdings" panose="05000000000000000000" pitchFamily="2" charset="2"/>
              <a:buChar char="q"/>
            </a:pPr>
            <a:r>
              <a:rPr lang="en-US" sz="2400" dirty="0">
                <a:latin typeface="+mj-lt"/>
                <a:cs typeface="Arial" charset="0"/>
              </a:rPr>
              <a:t>Receive a </a:t>
            </a:r>
            <a:r>
              <a:rPr lang="en-US" sz="2400" i="1" dirty="0">
                <a:latin typeface="+mj-lt"/>
                <a:cs typeface="Arial" charset="0"/>
              </a:rPr>
              <a:t>problem</a:t>
            </a:r>
            <a:r>
              <a:rPr lang="en-US" sz="2400" dirty="0">
                <a:latin typeface="+mj-lt"/>
                <a:cs typeface="Arial" charset="0"/>
              </a:rPr>
              <a:t> to solve from the client</a:t>
            </a:r>
            <a:endParaRPr lang="en-US" sz="2400" dirty="0">
              <a:latin typeface="+mj-lt"/>
            </a:endParaRPr>
          </a:p>
          <a:p>
            <a:pPr>
              <a:spcAft>
                <a:spcPct val="30000"/>
              </a:spcAft>
              <a:buFont typeface="Wingdings" panose="05000000000000000000" pitchFamily="2" charset="2"/>
              <a:buChar char="q"/>
            </a:pPr>
            <a:r>
              <a:rPr lang="en-US" sz="2400" dirty="0">
                <a:latin typeface="+mj-lt"/>
              </a:rPr>
              <a:t>Gather information</a:t>
            </a:r>
          </a:p>
          <a:p>
            <a:pPr>
              <a:spcAft>
                <a:spcPct val="30000"/>
              </a:spcAft>
              <a:buFont typeface="Wingdings" panose="05000000000000000000" pitchFamily="2" charset="2"/>
              <a:buChar char="q"/>
            </a:pPr>
            <a:r>
              <a:rPr lang="en-US" sz="2400" dirty="0">
                <a:latin typeface="+mj-lt"/>
              </a:rPr>
              <a:t>Gather inspiration through media exposure of a current </a:t>
            </a:r>
            <a:r>
              <a:rPr lang="en-US" sz="2400" i="1" dirty="0">
                <a:latin typeface="+mj-lt"/>
              </a:rPr>
              <a:t>problem</a:t>
            </a:r>
            <a:r>
              <a:rPr lang="en-US" sz="2400" dirty="0">
                <a:latin typeface="+mj-lt"/>
              </a:rPr>
              <a:t> and take action </a:t>
            </a:r>
          </a:p>
          <a:p>
            <a:endParaRPr lang="en-US" sz="2400" dirty="0">
              <a:latin typeface="+mj-lt"/>
            </a:endParaRPr>
          </a:p>
        </p:txBody>
      </p:sp>
    </p:spTree>
    <p:extLst>
      <p:ext uri="{BB962C8B-B14F-4D97-AF65-F5344CB8AC3E}">
        <p14:creationId xmlns:p14="http://schemas.microsoft.com/office/powerpoint/2010/main" val="1250580549"/>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752599" y="1524000"/>
            <a:ext cx="4418873" cy="4408170"/>
          </a:xfrm>
          <a:prstGeom prst="rect">
            <a:avLst/>
          </a:prstGeom>
          <a:noFill/>
        </p:spPr>
      </p:pic>
      <p:sp>
        <p:nvSpPr>
          <p:cNvPr id="5" name="Title 4"/>
          <p:cNvSpPr>
            <a:spLocks noGrp="1"/>
          </p:cNvSpPr>
          <p:nvPr>
            <p:ph type="title"/>
          </p:nvPr>
        </p:nvSpPr>
        <p:spPr>
          <a:xfrm>
            <a:off x="1427161" y="0"/>
            <a:ext cx="10018713" cy="1752599"/>
          </a:xfrm>
        </p:spPr>
        <p:txBody>
          <a:bodyPr/>
          <a:lstStyle/>
          <a:p>
            <a:r>
              <a:rPr lang="en-US" dirty="0" smtClean="0"/>
              <a:t>2. Brainstorm</a:t>
            </a:r>
            <a:endParaRPr lang="en-US" dirty="0"/>
          </a:p>
        </p:txBody>
      </p:sp>
      <p:sp>
        <p:nvSpPr>
          <p:cNvPr id="6" name="Content Placeholder 5"/>
          <p:cNvSpPr>
            <a:spLocks noGrp="1"/>
          </p:cNvSpPr>
          <p:nvPr>
            <p:ph idx="4294967295"/>
          </p:nvPr>
        </p:nvSpPr>
        <p:spPr>
          <a:xfrm>
            <a:off x="6894512" y="1579403"/>
            <a:ext cx="4876800" cy="4525963"/>
          </a:xfrm>
        </p:spPr>
        <p:txBody>
          <a:bodyPr/>
          <a:lstStyle/>
          <a:p>
            <a:pPr>
              <a:spcAft>
                <a:spcPct val="30000"/>
              </a:spcAft>
              <a:buFont typeface="Wingdings" panose="05000000000000000000" pitchFamily="2" charset="2"/>
              <a:buChar char="q"/>
            </a:pPr>
            <a:r>
              <a:rPr lang="en-US" sz="2400" dirty="0">
                <a:latin typeface="+mj-lt"/>
              </a:rPr>
              <a:t>Present ideas in an open forum</a:t>
            </a:r>
          </a:p>
          <a:p>
            <a:pPr>
              <a:spcAft>
                <a:spcPct val="30000"/>
              </a:spcAft>
              <a:buFont typeface="Wingdings" panose="05000000000000000000" pitchFamily="2" charset="2"/>
              <a:buChar char="q"/>
            </a:pPr>
            <a:r>
              <a:rPr lang="en-US" sz="2400" dirty="0">
                <a:latin typeface="+mj-lt"/>
              </a:rPr>
              <a:t>Generate and record ideas</a:t>
            </a:r>
          </a:p>
          <a:p>
            <a:pPr>
              <a:spcAft>
                <a:spcPct val="30000"/>
              </a:spcAft>
              <a:buFont typeface="Wingdings" panose="05000000000000000000" pitchFamily="2" charset="2"/>
              <a:buChar char="q"/>
            </a:pPr>
            <a:r>
              <a:rPr lang="en-US" sz="2400" dirty="0">
                <a:latin typeface="+mj-lt"/>
              </a:rPr>
              <a:t>Keep the mind alert through rapidly paced sessions</a:t>
            </a:r>
          </a:p>
          <a:p>
            <a:pPr>
              <a:spcAft>
                <a:spcPct val="30000"/>
              </a:spcAft>
              <a:buFont typeface="Wingdings" panose="05000000000000000000" pitchFamily="2" charset="2"/>
              <a:buChar char="q"/>
            </a:pPr>
            <a:r>
              <a:rPr lang="en-US" sz="2400" dirty="0">
                <a:latin typeface="+mj-lt"/>
              </a:rPr>
              <a:t>Develop preliminary ideas</a:t>
            </a:r>
          </a:p>
          <a:p>
            <a:pPr>
              <a:buFont typeface="Wingdings" panose="05000000000000000000" pitchFamily="2" charset="2"/>
              <a:buChar char="q"/>
            </a:pPr>
            <a:endParaRPr lang="en-US" dirty="0">
              <a:latin typeface="+mj-lt"/>
            </a:endParaRPr>
          </a:p>
        </p:txBody>
      </p:sp>
    </p:spTree>
    <p:extLst>
      <p:ext uri="{BB962C8B-B14F-4D97-AF65-F5344CB8AC3E}">
        <p14:creationId xmlns:p14="http://schemas.microsoft.com/office/powerpoint/2010/main" val="1674539046"/>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400357" y="1524000"/>
            <a:ext cx="3857443" cy="3848100"/>
          </a:xfrm>
          <a:prstGeom prst="rect">
            <a:avLst/>
          </a:prstGeom>
          <a:noFill/>
        </p:spPr>
      </p:pic>
      <p:sp>
        <p:nvSpPr>
          <p:cNvPr id="5" name="Title 4"/>
          <p:cNvSpPr>
            <a:spLocks noGrp="1"/>
          </p:cNvSpPr>
          <p:nvPr>
            <p:ph type="title"/>
          </p:nvPr>
        </p:nvSpPr>
        <p:spPr>
          <a:xfrm>
            <a:off x="1461451" y="0"/>
            <a:ext cx="10018713" cy="1752599"/>
          </a:xfrm>
        </p:spPr>
        <p:txBody>
          <a:bodyPr/>
          <a:lstStyle/>
          <a:p>
            <a:r>
              <a:rPr lang="en-US" dirty="0" smtClean="0"/>
              <a:t>3. Research and Generate Ideas</a:t>
            </a:r>
            <a:endParaRPr lang="en-US" dirty="0"/>
          </a:p>
        </p:txBody>
      </p:sp>
      <p:sp>
        <p:nvSpPr>
          <p:cNvPr id="6" name="Content Placeholder 5"/>
          <p:cNvSpPr>
            <a:spLocks noGrp="1"/>
          </p:cNvSpPr>
          <p:nvPr>
            <p:ph idx="4294967295"/>
          </p:nvPr>
        </p:nvSpPr>
        <p:spPr>
          <a:xfrm>
            <a:off x="6470807" y="1371600"/>
            <a:ext cx="4876800" cy="4525963"/>
          </a:xfrm>
        </p:spPr>
        <p:txBody>
          <a:bodyPr/>
          <a:lstStyle/>
          <a:p>
            <a:pPr>
              <a:spcAft>
                <a:spcPct val="30000"/>
              </a:spcAft>
              <a:buFont typeface="Wingdings" panose="05000000000000000000" pitchFamily="2" charset="2"/>
              <a:buChar char="q"/>
            </a:pPr>
            <a:r>
              <a:rPr lang="en-US" sz="2400" dirty="0">
                <a:latin typeface="+mj-lt"/>
              </a:rPr>
              <a:t>Conduct interviews with those affected by the problem </a:t>
            </a:r>
          </a:p>
          <a:p>
            <a:pPr>
              <a:spcAft>
                <a:spcPct val="30000"/>
              </a:spcAft>
              <a:buFont typeface="Wingdings" panose="05000000000000000000" pitchFamily="2" charset="2"/>
              <a:buChar char="q"/>
            </a:pPr>
            <a:r>
              <a:rPr lang="en-US" sz="2400" dirty="0">
                <a:latin typeface="+mj-lt"/>
              </a:rPr>
              <a:t>Research solutions that may already exist; identify shortcomings and reasons why they aren’t appropriate to a given situation</a:t>
            </a:r>
          </a:p>
          <a:p>
            <a:pPr>
              <a:spcAft>
                <a:spcPct val="30000"/>
              </a:spcAft>
              <a:buFont typeface="Wingdings" panose="05000000000000000000" pitchFamily="2" charset="2"/>
              <a:buChar char="q"/>
            </a:pPr>
            <a:r>
              <a:rPr lang="en-US" sz="2400" dirty="0">
                <a:latin typeface="+mj-lt"/>
              </a:rPr>
              <a:t>Compile ideas and report findings to the team</a:t>
            </a:r>
          </a:p>
        </p:txBody>
      </p:sp>
    </p:spTree>
    <p:extLst>
      <p:ext uri="{BB962C8B-B14F-4D97-AF65-F5344CB8AC3E}">
        <p14:creationId xmlns:p14="http://schemas.microsoft.com/office/powerpoint/2010/main" val="3323904905"/>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610041" y="1752599"/>
            <a:ext cx="3949105" cy="3939540"/>
          </a:xfrm>
          <a:prstGeom prst="rect">
            <a:avLst/>
          </a:prstGeom>
          <a:noFill/>
        </p:spPr>
      </p:pic>
      <p:sp>
        <p:nvSpPr>
          <p:cNvPr id="5" name="Title 4"/>
          <p:cNvSpPr>
            <a:spLocks noGrp="1"/>
          </p:cNvSpPr>
          <p:nvPr>
            <p:ph type="title"/>
          </p:nvPr>
        </p:nvSpPr>
        <p:spPr>
          <a:xfrm>
            <a:off x="1610041" y="0"/>
            <a:ext cx="10018713" cy="1752599"/>
          </a:xfrm>
        </p:spPr>
        <p:txBody>
          <a:bodyPr/>
          <a:lstStyle/>
          <a:p>
            <a:r>
              <a:rPr lang="en-US" dirty="0" smtClean="0"/>
              <a:t>4. Identify Criteria and Constraints</a:t>
            </a:r>
            <a:endParaRPr lang="en-US" dirty="0"/>
          </a:p>
        </p:txBody>
      </p:sp>
      <p:sp>
        <p:nvSpPr>
          <p:cNvPr id="6" name="Content Placeholder 5"/>
          <p:cNvSpPr>
            <a:spLocks noGrp="1"/>
          </p:cNvSpPr>
          <p:nvPr>
            <p:ph idx="4294967295"/>
          </p:nvPr>
        </p:nvSpPr>
        <p:spPr>
          <a:xfrm>
            <a:off x="6343650" y="1428750"/>
            <a:ext cx="4876800" cy="4525963"/>
          </a:xfrm>
        </p:spPr>
        <p:txBody>
          <a:bodyPr/>
          <a:lstStyle/>
          <a:p>
            <a:pPr>
              <a:spcAft>
                <a:spcPct val="30000"/>
              </a:spcAft>
              <a:buFont typeface="Wingdings" panose="05000000000000000000" pitchFamily="2" charset="2"/>
              <a:buChar char="q"/>
            </a:pPr>
            <a:r>
              <a:rPr lang="en-US" sz="2400" dirty="0">
                <a:latin typeface="+mj-lt"/>
                <a:cs typeface="Arial" charset="0"/>
              </a:rPr>
              <a:t>Identify what the solution should do and the degree to which the solution will be pursued</a:t>
            </a:r>
          </a:p>
          <a:p>
            <a:pPr>
              <a:spcAft>
                <a:spcPct val="30000"/>
              </a:spcAft>
              <a:buFont typeface="Wingdings" panose="05000000000000000000" pitchFamily="2" charset="2"/>
              <a:buChar char="q"/>
            </a:pPr>
            <a:r>
              <a:rPr lang="en-US" sz="2400" dirty="0">
                <a:latin typeface="+mj-lt"/>
                <a:cs typeface="Arial" charset="0"/>
              </a:rPr>
              <a:t>Identify constraints (i.e., budget and time)</a:t>
            </a:r>
          </a:p>
          <a:p>
            <a:pPr>
              <a:spcAft>
                <a:spcPct val="30000"/>
              </a:spcAft>
              <a:buFont typeface="Wingdings" panose="05000000000000000000" pitchFamily="2" charset="2"/>
              <a:buChar char="q"/>
            </a:pPr>
            <a:r>
              <a:rPr lang="en-US" sz="2400" dirty="0">
                <a:latin typeface="+mj-lt"/>
                <a:cs typeface="Arial" charset="0"/>
              </a:rPr>
              <a:t>Draft the Design Brief</a:t>
            </a:r>
            <a:r>
              <a:rPr lang="en-US" sz="2400" dirty="0">
                <a:latin typeface="+mj-lt"/>
              </a:rPr>
              <a:t> </a:t>
            </a:r>
          </a:p>
          <a:p>
            <a:pPr>
              <a:buFont typeface="Wingdings" panose="05000000000000000000" pitchFamily="2" charset="2"/>
              <a:buChar char="q"/>
            </a:pPr>
            <a:endParaRPr lang="en-US" sz="2400" dirty="0">
              <a:latin typeface="Georgia" pitchFamily="18" charset="0"/>
            </a:endParaRPr>
          </a:p>
        </p:txBody>
      </p:sp>
    </p:spTree>
    <p:extLst>
      <p:ext uri="{BB962C8B-B14F-4D97-AF65-F5344CB8AC3E}">
        <p14:creationId xmlns:p14="http://schemas.microsoft.com/office/powerpoint/2010/main" val="2626943192"/>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285779" y="1524000"/>
            <a:ext cx="3972021" cy="3962400"/>
          </a:xfrm>
          <a:prstGeom prst="rect">
            <a:avLst/>
          </a:prstGeom>
          <a:noFill/>
        </p:spPr>
      </p:pic>
      <p:sp>
        <p:nvSpPr>
          <p:cNvPr id="5" name="Title 4"/>
          <p:cNvSpPr>
            <a:spLocks noGrp="1"/>
          </p:cNvSpPr>
          <p:nvPr>
            <p:ph type="title"/>
          </p:nvPr>
        </p:nvSpPr>
        <p:spPr>
          <a:xfrm>
            <a:off x="1392871" y="0"/>
            <a:ext cx="10018713" cy="1752599"/>
          </a:xfrm>
        </p:spPr>
        <p:txBody>
          <a:bodyPr/>
          <a:lstStyle/>
          <a:p>
            <a:r>
              <a:rPr lang="en-US" dirty="0" smtClean="0"/>
              <a:t>5. Explore Possibilities</a:t>
            </a:r>
            <a:endParaRPr lang="en-US" dirty="0"/>
          </a:p>
        </p:txBody>
      </p:sp>
      <p:sp>
        <p:nvSpPr>
          <p:cNvPr id="6" name="Content Placeholder 5"/>
          <p:cNvSpPr>
            <a:spLocks noGrp="1"/>
          </p:cNvSpPr>
          <p:nvPr>
            <p:ph idx="4294967295"/>
          </p:nvPr>
        </p:nvSpPr>
        <p:spPr>
          <a:xfrm>
            <a:off x="5977890" y="1524000"/>
            <a:ext cx="4876800" cy="4525963"/>
          </a:xfrm>
        </p:spPr>
        <p:txBody>
          <a:bodyPr/>
          <a:lstStyle/>
          <a:p>
            <a:pPr>
              <a:buFont typeface="Wingdings" panose="05000000000000000000" pitchFamily="2" charset="2"/>
              <a:buChar char="q"/>
            </a:pPr>
            <a:r>
              <a:rPr lang="en-US" sz="2400" dirty="0"/>
              <a:t>Consider further development of brainstorming ideas with constraints and tradeoffs</a:t>
            </a:r>
          </a:p>
          <a:p>
            <a:pPr>
              <a:buFont typeface="Wingdings" panose="05000000000000000000" pitchFamily="2" charset="2"/>
              <a:buChar char="q"/>
            </a:pPr>
            <a:r>
              <a:rPr lang="en-US" sz="2400" dirty="0"/>
              <a:t>Explore alternative ideas based on further knowledge and technologies</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1395907452"/>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5582"/>
            <a:ext cx="8229600" cy="715962"/>
          </a:xfrm>
        </p:spPr>
        <p:txBody>
          <a:bodyPr/>
          <a:lstStyle/>
          <a:p>
            <a:r>
              <a:rPr lang="en-US" dirty="0" smtClean="0">
                <a:solidFill>
                  <a:schemeClr val="accent2"/>
                </a:solidFill>
              </a:rPr>
              <a:t>Product Concept Sketches</a:t>
            </a:r>
            <a:endParaRPr lang="en-US" dirty="0">
              <a:solidFill>
                <a:schemeClr val="accent2"/>
              </a:solidFill>
            </a:endParaRPr>
          </a:p>
        </p:txBody>
      </p:sp>
      <p:pic>
        <p:nvPicPr>
          <p:cNvPr id="4" name="Content Placeholder 3" descr="stapler from IED.bmp"/>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372323" y="1581712"/>
            <a:ext cx="5365027" cy="3580579"/>
          </a:xfrm>
        </p:spPr>
      </p:pic>
      <p:pic>
        <p:nvPicPr>
          <p:cNvPr id="6" name="Picture 5" descr="toothbrush2.bmp"/>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26300" y="1109703"/>
            <a:ext cx="2984500" cy="5508545"/>
          </a:xfrm>
          <a:prstGeom prst="rect">
            <a:avLst/>
          </a:prstGeom>
        </p:spPr>
      </p:pic>
      <p:sp>
        <p:nvSpPr>
          <p:cNvPr id="7" name="TextBox 6"/>
          <p:cNvSpPr txBox="1"/>
          <p:nvPr/>
        </p:nvSpPr>
        <p:spPr>
          <a:xfrm>
            <a:off x="3238500" y="4826000"/>
            <a:ext cx="2451100" cy="369332"/>
          </a:xfrm>
          <a:prstGeom prst="rect">
            <a:avLst/>
          </a:prstGeom>
          <a:noFill/>
        </p:spPr>
        <p:txBody>
          <a:bodyPr wrap="square" rtlCol="0">
            <a:spAutoFit/>
          </a:bodyPr>
          <a:lstStyle/>
          <a:p>
            <a:r>
              <a:rPr lang="en-US" dirty="0"/>
              <a:t>STAPLER DESIGN</a:t>
            </a:r>
          </a:p>
        </p:txBody>
      </p:sp>
      <p:sp>
        <p:nvSpPr>
          <p:cNvPr id="8" name="TextBox 7"/>
          <p:cNvSpPr txBox="1"/>
          <p:nvPr/>
        </p:nvSpPr>
        <p:spPr>
          <a:xfrm>
            <a:off x="7581900" y="6210300"/>
            <a:ext cx="2882900" cy="369332"/>
          </a:xfrm>
          <a:prstGeom prst="rect">
            <a:avLst/>
          </a:prstGeom>
          <a:noFill/>
        </p:spPr>
        <p:txBody>
          <a:bodyPr wrap="square" rtlCol="0">
            <a:spAutoFit/>
          </a:bodyPr>
          <a:lstStyle/>
          <a:p>
            <a:r>
              <a:rPr lang="en-US" dirty="0"/>
              <a:t>TOOTHBRUSH DESIGN</a:t>
            </a:r>
          </a:p>
        </p:txBody>
      </p:sp>
      <p:sp>
        <p:nvSpPr>
          <p:cNvPr id="9" name="Text Box 3"/>
          <p:cNvSpPr txBox="1">
            <a:spLocks noChangeArrowheads="1"/>
          </p:cNvSpPr>
          <p:nvPr/>
        </p:nvSpPr>
        <p:spPr bwMode="auto">
          <a:xfrm>
            <a:off x="2749550" y="5450849"/>
            <a:ext cx="34290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rPr>
              <a:t>Annotated Sketches</a:t>
            </a:r>
            <a:endParaRPr lang="en-US" sz="2800" dirty="0">
              <a:solidFill>
                <a:srgbClr val="C00000"/>
              </a:solidFill>
              <a:latin typeface="Arial" charset="0"/>
            </a:endParaRPr>
          </a:p>
        </p:txBody>
      </p:sp>
    </p:spTree>
    <p:extLst>
      <p:ext uri="{BB962C8B-B14F-4D97-AF65-F5344CB8AC3E}">
        <p14:creationId xmlns:p14="http://schemas.microsoft.com/office/powerpoint/2010/main" val="982350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217033" y="1524000"/>
            <a:ext cx="4040767" cy="4030980"/>
          </a:xfrm>
          <a:prstGeom prst="rect">
            <a:avLst/>
          </a:prstGeom>
          <a:noFill/>
        </p:spPr>
      </p:pic>
      <p:sp>
        <p:nvSpPr>
          <p:cNvPr id="5" name="Title 4"/>
          <p:cNvSpPr>
            <a:spLocks noGrp="1"/>
          </p:cNvSpPr>
          <p:nvPr>
            <p:ph type="title"/>
          </p:nvPr>
        </p:nvSpPr>
        <p:spPr>
          <a:xfrm>
            <a:off x="1404301" y="0"/>
            <a:ext cx="10018713" cy="1752599"/>
          </a:xfrm>
        </p:spPr>
        <p:txBody>
          <a:bodyPr/>
          <a:lstStyle/>
          <a:p>
            <a:r>
              <a:rPr lang="en-US" dirty="0" smtClean="0"/>
              <a:t>6. Select an Approach</a:t>
            </a:r>
            <a:endParaRPr lang="en-US" dirty="0"/>
          </a:p>
        </p:txBody>
      </p:sp>
      <p:sp>
        <p:nvSpPr>
          <p:cNvPr id="6" name="Content Placeholder 5"/>
          <p:cNvSpPr>
            <a:spLocks noGrp="1"/>
          </p:cNvSpPr>
          <p:nvPr>
            <p:ph idx="4294967295"/>
          </p:nvPr>
        </p:nvSpPr>
        <p:spPr>
          <a:xfrm>
            <a:off x="6413657" y="1524000"/>
            <a:ext cx="4876800" cy="4525963"/>
          </a:xfrm>
        </p:spPr>
        <p:txBody>
          <a:bodyPr/>
          <a:lstStyle/>
          <a:p>
            <a:pPr>
              <a:spcAft>
                <a:spcPct val="30000"/>
              </a:spcAft>
              <a:buFont typeface="Wingdings" panose="05000000000000000000" pitchFamily="2" charset="2"/>
              <a:buChar char="q"/>
            </a:pPr>
            <a:r>
              <a:rPr lang="en-US" sz="2400" dirty="0">
                <a:latin typeface="+mj-lt"/>
                <a:cs typeface="Arial" charset="0"/>
              </a:rPr>
              <a:t>Review brainstormed information and answer any lingering questions</a:t>
            </a:r>
            <a:endParaRPr lang="en-US" sz="2400" dirty="0">
              <a:latin typeface="+mj-lt"/>
            </a:endParaRPr>
          </a:p>
          <a:p>
            <a:pPr>
              <a:spcAft>
                <a:spcPct val="30000"/>
              </a:spcAft>
              <a:buFont typeface="Wingdings" panose="05000000000000000000" pitchFamily="2" charset="2"/>
              <a:buChar char="q"/>
            </a:pPr>
            <a:r>
              <a:rPr lang="en-US" sz="2400" dirty="0">
                <a:latin typeface="+mj-lt"/>
              </a:rPr>
              <a:t>Narrow ideas down through a voting process or by use of a decision matrix</a:t>
            </a:r>
          </a:p>
          <a:p>
            <a:pPr>
              <a:spcAft>
                <a:spcPct val="30000"/>
              </a:spcAft>
              <a:buFont typeface="Wingdings" panose="05000000000000000000" pitchFamily="2" charset="2"/>
              <a:buChar char="q"/>
            </a:pPr>
            <a:r>
              <a:rPr lang="en-US" sz="2400" dirty="0">
                <a:latin typeface="+mj-lt"/>
              </a:rPr>
              <a:t>Decide on final idea, usually through group consensus</a:t>
            </a:r>
          </a:p>
        </p:txBody>
      </p:sp>
    </p:spTree>
    <p:extLst>
      <p:ext uri="{BB962C8B-B14F-4D97-AF65-F5344CB8AC3E}">
        <p14:creationId xmlns:p14="http://schemas.microsoft.com/office/powerpoint/2010/main" val="2776605768"/>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125371" y="1524000"/>
            <a:ext cx="4132429" cy="4122420"/>
          </a:xfrm>
          <a:prstGeom prst="rect">
            <a:avLst/>
          </a:prstGeom>
          <a:noFill/>
        </p:spPr>
      </p:pic>
      <p:sp>
        <p:nvSpPr>
          <p:cNvPr id="5" name="Title 4"/>
          <p:cNvSpPr>
            <a:spLocks noGrp="1"/>
          </p:cNvSpPr>
          <p:nvPr>
            <p:ph type="title"/>
          </p:nvPr>
        </p:nvSpPr>
        <p:spPr>
          <a:xfrm>
            <a:off x="1655761" y="0"/>
            <a:ext cx="10018713" cy="1752599"/>
          </a:xfrm>
        </p:spPr>
        <p:txBody>
          <a:bodyPr/>
          <a:lstStyle/>
          <a:p>
            <a:r>
              <a:rPr lang="en-US" dirty="0" smtClean="0"/>
              <a:t>7. Develop a Design Proposal</a:t>
            </a:r>
            <a:endParaRPr lang="en-US" dirty="0"/>
          </a:p>
        </p:txBody>
      </p:sp>
      <p:sp>
        <p:nvSpPr>
          <p:cNvPr id="6" name="Content Placeholder 5"/>
          <p:cNvSpPr>
            <a:spLocks noGrp="1"/>
          </p:cNvSpPr>
          <p:nvPr>
            <p:ph idx="4294967295"/>
          </p:nvPr>
        </p:nvSpPr>
        <p:spPr>
          <a:xfrm>
            <a:off x="6389370" y="1524000"/>
            <a:ext cx="4876800" cy="5486400"/>
          </a:xfrm>
        </p:spPr>
        <p:txBody>
          <a:bodyPr/>
          <a:lstStyle/>
          <a:p>
            <a:pPr>
              <a:spcAft>
                <a:spcPct val="30000"/>
              </a:spcAft>
              <a:buFont typeface="Wingdings" panose="05000000000000000000" pitchFamily="2" charset="2"/>
              <a:buChar char="q"/>
            </a:pPr>
            <a:r>
              <a:rPr lang="en-US" sz="2400" dirty="0" smtClean="0">
                <a:latin typeface="+mj-lt"/>
              </a:rPr>
              <a:t>Explore the idea in greater detail with annotated sketches</a:t>
            </a:r>
          </a:p>
          <a:p>
            <a:pPr>
              <a:spcAft>
                <a:spcPct val="30000"/>
              </a:spcAft>
              <a:buFont typeface="Wingdings" panose="05000000000000000000" pitchFamily="2" charset="2"/>
              <a:buChar char="q"/>
            </a:pPr>
            <a:r>
              <a:rPr lang="en-US" sz="2400" dirty="0" smtClean="0">
                <a:latin typeface="+mj-lt"/>
              </a:rPr>
              <a:t>Make </a:t>
            </a:r>
            <a:r>
              <a:rPr lang="en-US" sz="2400" dirty="0">
                <a:latin typeface="+mj-lt"/>
              </a:rPr>
              <a:t>critical decisions such as material types and manufacturing methods</a:t>
            </a:r>
          </a:p>
          <a:p>
            <a:pPr>
              <a:spcAft>
                <a:spcPct val="30000"/>
              </a:spcAft>
              <a:buFont typeface="Wingdings" panose="05000000000000000000" pitchFamily="2" charset="2"/>
              <a:buChar char="q"/>
            </a:pPr>
            <a:r>
              <a:rPr lang="en-US" sz="2400" dirty="0">
                <a:latin typeface="+mj-lt"/>
              </a:rPr>
              <a:t>Generate through computer models detailed sketches to further refine the idea</a:t>
            </a:r>
          </a:p>
          <a:p>
            <a:pPr>
              <a:spcAft>
                <a:spcPct val="30000"/>
              </a:spcAft>
              <a:buFont typeface="Wingdings" panose="05000000000000000000" pitchFamily="2" charset="2"/>
              <a:buChar char="q"/>
            </a:pPr>
            <a:r>
              <a:rPr lang="en-US" sz="2400" dirty="0" smtClean="0">
                <a:latin typeface="+mj-lt"/>
              </a:rPr>
              <a:t>Produce working drawings so the idea can be built</a:t>
            </a:r>
          </a:p>
          <a:p>
            <a:endParaRPr lang="en-US" sz="2400" dirty="0">
              <a:latin typeface="Georgia" pitchFamily="18" charset="0"/>
            </a:endParaRPr>
          </a:p>
        </p:txBody>
      </p:sp>
    </p:spTree>
    <p:extLst>
      <p:ext uri="{BB962C8B-B14F-4D97-AF65-F5344CB8AC3E}">
        <p14:creationId xmlns:p14="http://schemas.microsoft.com/office/powerpoint/2010/main" val="29354379"/>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090998" y="1524000"/>
            <a:ext cx="4166802" cy="4156710"/>
          </a:xfrm>
          <a:prstGeom prst="rect">
            <a:avLst/>
          </a:prstGeom>
          <a:noFill/>
        </p:spPr>
      </p:pic>
      <p:sp>
        <p:nvSpPr>
          <p:cNvPr id="5" name="Title 4"/>
          <p:cNvSpPr>
            <a:spLocks noGrp="1"/>
          </p:cNvSpPr>
          <p:nvPr>
            <p:ph type="title"/>
          </p:nvPr>
        </p:nvSpPr>
        <p:spPr>
          <a:xfrm>
            <a:off x="1484311" y="0"/>
            <a:ext cx="10018713" cy="1752599"/>
          </a:xfrm>
        </p:spPr>
        <p:txBody>
          <a:bodyPr/>
          <a:lstStyle/>
          <a:p>
            <a:r>
              <a:rPr lang="en-US" dirty="0" smtClean="0"/>
              <a:t>8. Model or Prototype</a:t>
            </a:r>
            <a:endParaRPr lang="en-US" dirty="0"/>
          </a:p>
        </p:txBody>
      </p:sp>
      <p:sp>
        <p:nvSpPr>
          <p:cNvPr id="6" name="Content Placeholder 5"/>
          <p:cNvSpPr>
            <a:spLocks noGrp="1"/>
          </p:cNvSpPr>
          <p:nvPr>
            <p:ph idx="4294967295"/>
          </p:nvPr>
        </p:nvSpPr>
        <p:spPr>
          <a:xfrm>
            <a:off x="6103620" y="1453673"/>
            <a:ext cx="4876800" cy="4525963"/>
          </a:xfrm>
        </p:spPr>
        <p:txBody>
          <a:bodyPr/>
          <a:lstStyle/>
          <a:p>
            <a:pPr>
              <a:spcAft>
                <a:spcPct val="30000"/>
              </a:spcAft>
              <a:buFont typeface="Wingdings" panose="05000000000000000000" pitchFamily="2" charset="2"/>
              <a:buChar char="q"/>
            </a:pPr>
            <a:r>
              <a:rPr lang="en-US" sz="2400" dirty="0">
                <a:latin typeface="+mj-lt"/>
              </a:rPr>
              <a:t>Make models to help communicate the idea; study aspects such as shape, form, fit, or texture</a:t>
            </a:r>
          </a:p>
          <a:p>
            <a:pPr>
              <a:spcAft>
                <a:spcPct val="30000"/>
              </a:spcAft>
              <a:buFont typeface="Wingdings" panose="05000000000000000000" pitchFamily="2" charset="2"/>
              <a:buChar char="q"/>
            </a:pPr>
            <a:r>
              <a:rPr lang="en-US" sz="2400" dirty="0">
                <a:latin typeface="+mj-lt"/>
              </a:rPr>
              <a:t>Construct a prototype from the working drawings in order to test solution</a:t>
            </a:r>
          </a:p>
        </p:txBody>
      </p:sp>
    </p:spTree>
    <p:extLst>
      <p:ext uri="{BB962C8B-B14F-4D97-AF65-F5344CB8AC3E}">
        <p14:creationId xmlns:p14="http://schemas.microsoft.com/office/powerpoint/2010/main" val="1310582283"/>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182660" y="1524000"/>
            <a:ext cx="4075140" cy="4065270"/>
          </a:xfrm>
          <a:prstGeom prst="rect">
            <a:avLst/>
          </a:prstGeom>
          <a:noFill/>
        </p:spPr>
      </p:pic>
      <p:sp>
        <p:nvSpPr>
          <p:cNvPr id="5" name="Title 4"/>
          <p:cNvSpPr>
            <a:spLocks noGrp="1"/>
          </p:cNvSpPr>
          <p:nvPr>
            <p:ph type="title"/>
          </p:nvPr>
        </p:nvSpPr>
        <p:spPr>
          <a:xfrm>
            <a:off x="1450021" y="0"/>
            <a:ext cx="10018713" cy="1752599"/>
          </a:xfrm>
        </p:spPr>
        <p:txBody>
          <a:bodyPr/>
          <a:lstStyle/>
          <a:p>
            <a:r>
              <a:rPr lang="en-US" dirty="0" smtClean="0"/>
              <a:t>9. Test and Evaluate</a:t>
            </a:r>
            <a:endParaRPr lang="en-US" dirty="0"/>
          </a:p>
        </p:txBody>
      </p:sp>
      <p:sp>
        <p:nvSpPr>
          <p:cNvPr id="6" name="Content Placeholder 5"/>
          <p:cNvSpPr>
            <a:spLocks noGrp="1"/>
          </p:cNvSpPr>
          <p:nvPr>
            <p:ph idx="4294967295"/>
          </p:nvPr>
        </p:nvSpPr>
        <p:spPr>
          <a:xfrm>
            <a:off x="6149340" y="1355725"/>
            <a:ext cx="4876800" cy="5178425"/>
          </a:xfrm>
        </p:spPr>
        <p:txBody>
          <a:bodyPr/>
          <a:lstStyle/>
          <a:p>
            <a:pPr>
              <a:spcAft>
                <a:spcPct val="30000"/>
              </a:spcAft>
              <a:buFont typeface="Wingdings" panose="05000000000000000000" pitchFamily="2" charset="2"/>
              <a:buChar char="q"/>
            </a:pPr>
            <a:r>
              <a:rPr lang="en-US" sz="2400" dirty="0">
                <a:latin typeface="+mj-lt"/>
              </a:rPr>
              <a:t>Design experiments and test the prototype in controlled and working environments</a:t>
            </a:r>
          </a:p>
          <a:p>
            <a:pPr>
              <a:spcAft>
                <a:spcPct val="30000"/>
              </a:spcAft>
              <a:buFont typeface="Wingdings" panose="05000000000000000000" pitchFamily="2" charset="2"/>
              <a:buChar char="q"/>
            </a:pPr>
            <a:r>
              <a:rPr lang="en-US" sz="2400" dirty="0">
                <a:latin typeface="+mj-lt"/>
              </a:rPr>
              <a:t>Gather performance data; analyze </a:t>
            </a:r>
            <a:r>
              <a:rPr lang="en-US" sz="2400" dirty="0">
                <a:latin typeface="+mj-lt"/>
                <a:cs typeface="Arial" charset="0"/>
              </a:rPr>
              <a:t>and check results against established criteria</a:t>
            </a:r>
            <a:endParaRPr lang="en-US" sz="2400" dirty="0">
              <a:latin typeface="+mj-lt"/>
            </a:endParaRPr>
          </a:p>
          <a:p>
            <a:pPr>
              <a:spcAft>
                <a:spcPct val="30000"/>
              </a:spcAft>
              <a:buFont typeface="Wingdings" panose="05000000000000000000" pitchFamily="2" charset="2"/>
              <a:buChar char="q"/>
            </a:pPr>
            <a:r>
              <a:rPr lang="en-US" sz="2400" dirty="0">
                <a:latin typeface="+mj-lt"/>
              </a:rPr>
              <a:t>Conduct a formal critique to flesh out areas of concern, identify shortcomings, and establish any need for redesign work</a:t>
            </a:r>
          </a:p>
          <a:p>
            <a:endParaRPr lang="en-US" sz="2400" dirty="0">
              <a:latin typeface="Georgia" pitchFamily="18" charset="0"/>
            </a:endParaRPr>
          </a:p>
        </p:txBody>
      </p:sp>
    </p:spTree>
    <p:extLst>
      <p:ext uri="{BB962C8B-B14F-4D97-AF65-F5344CB8AC3E}">
        <p14:creationId xmlns:p14="http://schemas.microsoft.com/office/powerpoint/2010/main" val="3178092507"/>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3" y="26141"/>
            <a:ext cx="10018713" cy="1085850"/>
          </a:xfrm>
        </p:spPr>
        <p:txBody>
          <a:bodyPr/>
          <a:lstStyle/>
          <a:p>
            <a:r>
              <a:rPr lang="en-US" dirty="0" smtClean="0"/>
              <a:t>Design</a:t>
            </a:r>
            <a:endParaRPr lang="en-US" dirty="0"/>
          </a:p>
        </p:txBody>
      </p:sp>
      <p:sp>
        <p:nvSpPr>
          <p:cNvPr id="3" name="Content Placeholder 2"/>
          <p:cNvSpPr>
            <a:spLocks noGrp="1"/>
          </p:cNvSpPr>
          <p:nvPr>
            <p:ph idx="4294967295"/>
          </p:nvPr>
        </p:nvSpPr>
        <p:spPr>
          <a:xfrm>
            <a:off x="1314450" y="1391920"/>
            <a:ext cx="4738688" cy="5094288"/>
          </a:xfrm>
        </p:spPr>
        <p:txBody>
          <a:bodyPr/>
          <a:lstStyle/>
          <a:p>
            <a:pPr>
              <a:buFont typeface="+mj-lt"/>
              <a:buAutoNum type="arabicPeriod"/>
            </a:pPr>
            <a:r>
              <a:rPr lang="en-US" sz="2400" dirty="0"/>
              <a:t>To create or execute in an artistic or highly skilled manner</a:t>
            </a:r>
          </a:p>
          <a:p>
            <a:pPr>
              <a:buFont typeface="+mj-lt"/>
              <a:buAutoNum type="arabicPeriod"/>
            </a:pPr>
            <a:r>
              <a:rPr lang="en-US" sz="2400" dirty="0"/>
              <a:t>An iterative decision-making process that produces plans by which resources are converted into products or systems that meet human needs and wants or solve problems </a:t>
            </a:r>
          </a:p>
          <a:p>
            <a:pPr>
              <a:buFont typeface="+mj-lt"/>
              <a:buAutoNum type="arabicPeriod"/>
            </a:pPr>
            <a:r>
              <a:rPr lang="en-US" sz="2400" dirty="0"/>
              <a:t>A plan or drawing produced to show the look and function or working drawings of something before it is built or made</a:t>
            </a:r>
          </a:p>
        </p:txBody>
      </p:sp>
      <p:pic>
        <p:nvPicPr>
          <p:cNvPr id="1027" name="Picture 3" descr="P:\PLTW\Engineering Curriculum Team\Istock Photos\EDD\iStock_000002662526XSmal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5946" y="662810"/>
            <a:ext cx="4155409" cy="5823398"/>
          </a:xfrm>
          <a:prstGeom prst="rect">
            <a:avLst/>
          </a:prstGeom>
          <a:noFill/>
        </p:spPr>
      </p:pic>
      <p:sp>
        <p:nvSpPr>
          <p:cNvPr id="6" name="Rectangle 5"/>
          <p:cNvSpPr/>
          <p:nvPr/>
        </p:nvSpPr>
        <p:spPr>
          <a:xfrm>
            <a:off x="9706263" y="6603919"/>
            <a:ext cx="997389" cy="215444"/>
          </a:xfrm>
          <a:prstGeom prst="rect">
            <a:avLst/>
          </a:prstGeom>
        </p:spPr>
        <p:txBody>
          <a:bodyPr wrap="none">
            <a:spAutoFit/>
          </a:bodyPr>
          <a:lstStyle/>
          <a:p>
            <a:pPr lvl="0"/>
            <a:r>
              <a:rPr lang="en-US" sz="800" dirty="0">
                <a:solidFill>
                  <a:srgbClr val="000000"/>
                </a:solidFill>
              </a:rPr>
              <a:t>©iStockphoto.com </a:t>
            </a:r>
          </a:p>
        </p:txBody>
      </p:sp>
    </p:spTree>
    <p:extLst>
      <p:ext uri="{BB962C8B-B14F-4D97-AF65-F5344CB8AC3E}">
        <p14:creationId xmlns:p14="http://schemas.microsoft.com/office/powerpoint/2010/main" val="67546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148286" y="1524000"/>
            <a:ext cx="4109514" cy="4099560"/>
          </a:xfrm>
          <a:prstGeom prst="rect">
            <a:avLst/>
          </a:prstGeom>
          <a:noFill/>
        </p:spPr>
      </p:pic>
      <p:sp>
        <p:nvSpPr>
          <p:cNvPr id="5" name="Title 4"/>
          <p:cNvSpPr>
            <a:spLocks noGrp="1"/>
          </p:cNvSpPr>
          <p:nvPr>
            <p:ph type="title"/>
          </p:nvPr>
        </p:nvSpPr>
        <p:spPr>
          <a:xfrm>
            <a:off x="1049971" y="-114300"/>
            <a:ext cx="10018713" cy="1752599"/>
          </a:xfrm>
        </p:spPr>
        <p:txBody>
          <a:bodyPr/>
          <a:lstStyle/>
          <a:p>
            <a:r>
              <a:rPr lang="en-US" dirty="0" smtClean="0"/>
              <a:t>10. Refine</a:t>
            </a:r>
            <a:endParaRPr lang="en-US" dirty="0"/>
          </a:p>
        </p:txBody>
      </p:sp>
      <p:sp>
        <p:nvSpPr>
          <p:cNvPr id="6" name="Content Placeholder 5"/>
          <p:cNvSpPr>
            <a:spLocks noGrp="1"/>
          </p:cNvSpPr>
          <p:nvPr>
            <p:ph idx="4294967295"/>
          </p:nvPr>
        </p:nvSpPr>
        <p:spPr>
          <a:xfrm>
            <a:off x="6084459" y="1524000"/>
            <a:ext cx="5105400" cy="4572000"/>
          </a:xfrm>
        </p:spPr>
        <p:txBody>
          <a:bodyPr>
            <a:normAutofit lnSpcReduction="10000"/>
          </a:bodyPr>
          <a:lstStyle/>
          <a:p>
            <a:pPr>
              <a:spcAft>
                <a:spcPct val="30000"/>
              </a:spcAft>
              <a:buFont typeface="Wingdings" panose="05000000000000000000" pitchFamily="2" charset="2"/>
              <a:buChar char="q"/>
            </a:pPr>
            <a:r>
              <a:rPr lang="en-US" sz="2400" dirty="0">
                <a:latin typeface="+mj-lt"/>
              </a:rPr>
              <a:t>Make design changes; modify or rebuild the prototype</a:t>
            </a:r>
          </a:p>
          <a:p>
            <a:pPr>
              <a:spcAft>
                <a:spcPct val="30000"/>
              </a:spcAft>
              <a:buFont typeface="Wingdings" panose="05000000000000000000" pitchFamily="2" charset="2"/>
              <a:buChar char="q"/>
            </a:pPr>
            <a:r>
              <a:rPr lang="en-US" sz="2400" dirty="0">
                <a:latin typeface="+mj-lt"/>
              </a:rPr>
              <a:t>Make refinements until accuracy and repeatability of the prototype’s performance results are consistent</a:t>
            </a:r>
          </a:p>
          <a:p>
            <a:pPr>
              <a:spcAft>
                <a:spcPct val="30000"/>
              </a:spcAft>
              <a:buFont typeface="Wingdings" panose="05000000000000000000" pitchFamily="2" charset="2"/>
              <a:buChar char="q"/>
            </a:pPr>
            <a:r>
              <a:rPr lang="en-US" sz="2400" dirty="0">
                <a:latin typeface="+mj-lt"/>
              </a:rPr>
              <a:t>Update documentation to reflect changes</a:t>
            </a:r>
          </a:p>
          <a:p>
            <a:pPr>
              <a:spcAft>
                <a:spcPct val="30000"/>
              </a:spcAft>
              <a:buFont typeface="Wingdings" panose="05000000000000000000" pitchFamily="2" charset="2"/>
              <a:buChar char="q"/>
            </a:pPr>
            <a:r>
              <a:rPr lang="en-US" sz="2400" dirty="0">
                <a:latin typeface="+mj-lt"/>
              </a:rPr>
              <a:t>Receive user’s critique to provide outside perspective to help determine whether established criteria have been met</a:t>
            </a:r>
          </a:p>
          <a:p>
            <a:pPr>
              <a:buFont typeface="Wingdings" panose="05000000000000000000" pitchFamily="2" charset="2"/>
              <a:buChar char="q"/>
            </a:pPr>
            <a:endParaRPr lang="en-US" sz="2400" dirty="0">
              <a:latin typeface="Georgia" pitchFamily="18" charset="0"/>
            </a:endParaRPr>
          </a:p>
        </p:txBody>
      </p:sp>
    </p:spTree>
    <p:extLst>
      <p:ext uri="{BB962C8B-B14F-4D97-AF65-F5344CB8AC3E}">
        <p14:creationId xmlns:p14="http://schemas.microsoft.com/office/powerpoint/2010/main" val="2202306231"/>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102455" y="1524000"/>
            <a:ext cx="4155345" cy="4145280"/>
          </a:xfrm>
          <a:prstGeom prst="rect">
            <a:avLst/>
          </a:prstGeom>
          <a:noFill/>
        </p:spPr>
      </p:pic>
      <p:sp>
        <p:nvSpPr>
          <p:cNvPr id="5" name="Title 4"/>
          <p:cNvSpPr>
            <a:spLocks noGrp="1"/>
          </p:cNvSpPr>
          <p:nvPr>
            <p:ph type="title"/>
          </p:nvPr>
        </p:nvSpPr>
        <p:spPr>
          <a:xfrm>
            <a:off x="1415731" y="0"/>
            <a:ext cx="10018713" cy="1752599"/>
          </a:xfrm>
        </p:spPr>
        <p:txBody>
          <a:bodyPr/>
          <a:lstStyle/>
          <a:p>
            <a:r>
              <a:rPr lang="en-US" dirty="0" smtClean="0"/>
              <a:t>11. Create or Make</a:t>
            </a:r>
            <a:endParaRPr lang="en-US" dirty="0"/>
          </a:p>
        </p:txBody>
      </p:sp>
      <p:sp>
        <p:nvSpPr>
          <p:cNvPr id="6" name="Content Placeholder 5"/>
          <p:cNvSpPr>
            <a:spLocks noGrp="1"/>
          </p:cNvSpPr>
          <p:nvPr>
            <p:ph idx="4294967295"/>
          </p:nvPr>
        </p:nvSpPr>
        <p:spPr>
          <a:xfrm>
            <a:off x="6390797" y="1040130"/>
            <a:ext cx="4876800" cy="4525963"/>
          </a:xfrm>
        </p:spPr>
        <p:txBody>
          <a:bodyPr/>
          <a:lstStyle/>
          <a:p>
            <a:pPr>
              <a:spcAft>
                <a:spcPct val="30000"/>
              </a:spcAft>
              <a:buFont typeface="Wingdings" panose="05000000000000000000" pitchFamily="2" charset="2"/>
              <a:buChar char="q"/>
            </a:pPr>
            <a:r>
              <a:rPr lang="en-US" sz="2400" dirty="0">
                <a:latin typeface="+mj-lt"/>
              </a:rPr>
              <a:t>Determine custom/mass production</a:t>
            </a:r>
          </a:p>
          <a:p>
            <a:pPr>
              <a:spcAft>
                <a:spcPct val="30000"/>
              </a:spcAft>
              <a:buFont typeface="Wingdings" panose="05000000000000000000" pitchFamily="2" charset="2"/>
              <a:buChar char="q"/>
            </a:pPr>
            <a:r>
              <a:rPr lang="en-US" sz="2400" dirty="0">
                <a:latin typeface="+mj-lt"/>
              </a:rPr>
              <a:t>Consider packaging</a:t>
            </a:r>
          </a:p>
        </p:txBody>
      </p:sp>
    </p:spTree>
    <p:extLst>
      <p:ext uri="{BB962C8B-B14F-4D97-AF65-F5344CB8AC3E}">
        <p14:creationId xmlns:p14="http://schemas.microsoft.com/office/powerpoint/2010/main" val="2705645683"/>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esign_Process_Logo"/>
          <p:cNvPicPr>
            <a:picLocks noChangeAspect="1" noChangeArrowheads="1"/>
          </p:cNvPicPr>
          <p:nvPr/>
        </p:nvPicPr>
        <p:blipFill>
          <a:blip r:embed="rId3" cstate="print"/>
          <a:srcRect/>
          <a:stretch>
            <a:fillRect/>
          </a:stretch>
        </p:blipFill>
        <p:spPr bwMode="auto">
          <a:xfrm>
            <a:off x="1182243" y="1600200"/>
            <a:ext cx="4247007" cy="4236720"/>
          </a:xfrm>
          <a:prstGeom prst="rect">
            <a:avLst/>
          </a:prstGeom>
          <a:noFill/>
        </p:spPr>
      </p:pic>
      <p:sp>
        <p:nvSpPr>
          <p:cNvPr id="5" name="Title 4"/>
          <p:cNvSpPr>
            <a:spLocks noGrp="1"/>
          </p:cNvSpPr>
          <p:nvPr>
            <p:ph type="title"/>
          </p:nvPr>
        </p:nvSpPr>
        <p:spPr>
          <a:xfrm>
            <a:off x="1495741" y="0"/>
            <a:ext cx="10018713" cy="1752599"/>
          </a:xfrm>
        </p:spPr>
        <p:txBody>
          <a:bodyPr/>
          <a:lstStyle/>
          <a:p>
            <a:r>
              <a:rPr lang="en-US" dirty="0" smtClean="0"/>
              <a:t>12. Communicate Results</a:t>
            </a:r>
            <a:endParaRPr lang="en-US" dirty="0"/>
          </a:p>
        </p:txBody>
      </p:sp>
      <p:sp>
        <p:nvSpPr>
          <p:cNvPr id="6" name="Content Placeholder 5"/>
          <p:cNvSpPr>
            <a:spLocks noGrp="1"/>
          </p:cNvSpPr>
          <p:nvPr>
            <p:ph idx="4294967295"/>
          </p:nvPr>
        </p:nvSpPr>
        <p:spPr>
          <a:xfrm>
            <a:off x="6033452" y="1531778"/>
            <a:ext cx="4876800" cy="4525963"/>
          </a:xfrm>
        </p:spPr>
        <p:txBody>
          <a:bodyPr/>
          <a:lstStyle/>
          <a:p>
            <a:pPr>
              <a:spcAft>
                <a:spcPct val="30000"/>
              </a:spcAft>
              <a:buFont typeface="Wingdings" panose="05000000000000000000" pitchFamily="2" charset="2"/>
              <a:buChar char="q"/>
            </a:pPr>
            <a:r>
              <a:rPr lang="en-US" sz="2400" dirty="0">
                <a:latin typeface="+mj-lt"/>
              </a:rPr>
              <a:t>Communicate the designer’s final solution through media such as PowerPoint, poster session, technical report</a:t>
            </a:r>
          </a:p>
          <a:p>
            <a:pPr>
              <a:spcAft>
                <a:spcPct val="30000"/>
              </a:spcAft>
              <a:buFont typeface="Wingdings" panose="05000000000000000000" pitchFamily="2" charset="2"/>
              <a:buChar char="q"/>
            </a:pPr>
            <a:r>
              <a:rPr lang="en-US" sz="2400" dirty="0">
                <a:latin typeface="+mj-lt"/>
              </a:rPr>
              <a:t>Market the product</a:t>
            </a:r>
          </a:p>
          <a:p>
            <a:pPr>
              <a:spcAft>
                <a:spcPct val="30000"/>
              </a:spcAft>
              <a:buFont typeface="Wingdings" panose="05000000000000000000" pitchFamily="2" charset="2"/>
              <a:buChar char="q"/>
            </a:pPr>
            <a:r>
              <a:rPr lang="en-US" sz="2400" dirty="0">
                <a:latin typeface="+mj-lt"/>
              </a:rPr>
              <a:t>Distribute</a:t>
            </a:r>
          </a:p>
        </p:txBody>
      </p:sp>
    </p:spTree>
    <p:extLst>
      <p:ext uri="{BB962C8B-B14F-4D97-AF65-F5344CB8AC3E}">
        <p14:creationId xmlns:p14="http://schemas.microsoft.com/office/powerpoint/2010/main" val="1708810590"/>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LTW\Engineering Curriculum Team\Istock Photos\EDD\iStock_000000043899XSmall.jpg"/>
          <p:cNvPicPr>
            <a:picLocks noChangeAspect="1" noChangeArrowheads="1"/>
          </p:cNvPicPr>
          <p:nvPr/>
        </p:nvPicPr>
        <p:blipFill>
          <a:blip r:embed="rId3" cstate="print"/>
          <a:srcRect/>
          <a:stretch>
            <a:fillRect/>
          </a:stretch>
        </p:blipFill>
        <p:spPr bwMode="auto">
          <a:xfrm>
            <a:off x="929640" y="604693"/>
            <a:ext cx="3886200" cy="5867585"/>
          </a:xfrm>
          <a:prstGeom prst="rect">
            <a:avLst/>
          </a:prstGeom>
          <a:noFill/>
        </p:spPr>
      </p:pic>
      <p:sp>
        <p:nvSpPr>
          <p:cNvPr id="2" name="Title 1"/>
          <p:cNvSpPr>
            <a:spLocks noGrp="1"/>
          </p:cNvSpPr>
          <p:nvPr>
            <p:ph type="title"/>
          </p:nvPr>
        </p:nvSpPr>
        <p:spPr>
          <a:xfrm>
            <a:off x="2684461" y="-102870"/>
            <a:ext cx="10018713" cy="1752599"/>
          </a:xfrm>
        </p:spPr>
        <p:txBody>
          <a:bodyPr/>
          <a:lstStyle/>
          <a:p>
            <a:r>
              <a:rPr lang="en-US" dirty="0" smtClean="0"/>
              <a:t>Design by visualization</a:t>
            </a:r>
            <a:endParaRPr lang="en-US" dirty="0"/>
          </a:p>
        </p:txBody>
      </p:sp>
      <p:sp>
        <p:nvSpPr>
          <p:cNvPr id="5" name="Content Placeholder 4"/>
          <p:cNvSpPr>
            <a:spLocks noGrp="1"/>
          </p:cNvSpPr>
          <p:nvPr>
            <p:ph idx="4294967295"/>
          </p:nvPr>
        </p:nvSpPr>
        <p:spPr>
          <a:xfrm>
            <a:off x="6320313" y="1371600"/>
            <a:ext cx="4878387" cy="4759325"/>
          </a:xfrm>
        </p:spPr>
        <p:txBody>
          <a:bodyPr/>
          <a:lstStyle/>
          <a:p>
            <a:pPr marL="0" indent="0"/>
            <a:r>
              <a:rPr lang="en-US" sz="2400" dirty="0"/>
              <a:t> If the designer is not serving as the builder, then the plans and ideas must be communicated</a:t>
            </a:r>
          </a:p>
          <a:p>
            <a:pPr marL="0" indent="0"/>
            <a:endParaRPr lang="en-US" sz="2400" dirty="0"/>
          </a:p>
          <a:p>
            <a:pPr marL="0" indent="0"/>
            <a:r>
              <a:rPr lang="en-US" sz="2400" dirty="0"/>
              <a:t> Often accomplished through drawings</a:t>
            </a:r>
          </a:p>
          <a:p>
            <a:pPr marL="0" indent="0"/>
            <a:endParaRPr lang="en-US" sz="2400" dirty="0"/>
          </a:p>
          <a:p>
            <a:pPr marL="0" indent="0"/>
            <a:r>
              <a:rPr lang="en-US" sz="2400" dirty="0"/>
              <a:t> What are some advantages and disadvantages of separating duties of the designer from those of the builder?</a:t>
            </a:r>
          </a:p>
        </p:txBody>
      </p:sp>
      <p:sp>
        <p:nvSpPr>
          <p:cNvPr id="6" name="Rectangle 5"/>
          <p:cNvSpPr/>
          <p:nvPr/>
        </p:nvSpPr>
        <p:spPr>
          <a:xfrm>
            <a:off x="4591237" y="6642556"/>
            <a:ext cx="912429" cy="215444"/>
          </a:xfrm>
          <a:prstGeom prst="rect">
            <a:avLst/>
          </a:prstGeom>
        </p:spPr>
        <p:txBody>
          <a:bodyPr wrap="none">
            <a:spAutoFit/>
          </a:bodyPr>
          <a:lstStyle/>
          <a:p>
            <a:r>
              <a:rPr lang="en-US" sz="800" dirty="0">
                <a:solidFill>
                  <a:srgbClr val="000000"/>
                </a:solidFill>
              </a:rPr>
              <a:t>iStockphoto.com </a:t>
            </a:r>
            <a:endParaRPr lang="en-US" dirty="0"/>
          </a:p>
        </p:txBody>
      </p:sp>
    </p:spTree>
    <p:extLst>
      <p:ext uri="{BB962C8B-B14F-4D97-AF65-F5344CB8AC3E}">
        <p14:creationId xmlns:p14="http://schemas.microsoft.com/office/powerpoint/2010/main" val="3269057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1" y="-354330"/>
            <a:ext cx="10018713" cy="1752599"/>
          </a:xfrm>
        </p:spPr>
        <p:txBody>
          <a:bodyPr/>
          <a:lstStyle/>
          <a:p>
            <a:r>
              <a:rPr lang="en-US" dirty="0" smtClean="0"/>
              <a:t>Design by math/science</a:t>
            </a:r>
            <a:endParaRPr lang="en-US" dirty="0"/>
          </a:p>
        </p:txBody>
      </p:sp>
      <p:sp>
        <p:nvSpPr>
          <p:cNvPr id="3" name="Content Placeholder 2"/>
          <p:cNvSpPr>
            <a:spLocks noGrp="1"/>
          </p:cNvSpPr>
          <p:nvPr>
            <p:ph idx="4294967295"/>
          </p:nvPr>
        </p:nvSpPr>
        <p:spPr>
          <a:xfrm>
            <a:off x="1520190" y="1217902"/>
            <a:ext cx="6599238" cy="3352800"/>
          </a:xfrm>
        </p:spPr>
        <p:txBody>
          <a:bodyPr>
            <a:normAutofit lnSpcReduction="10000"/>
          </a:bodyPr>
          <a:lstStyle/>
          <a:p>
            <a:r>
              <a:rPr lang="en-US" sz="2400" dirty="0"/>
              <a:t>Craft-designed products generally are time-tested and evolve slowly</a:t>
            </a:r>
          </a:p>
          <a:p>
            <a:r>
              <a:rPr lang="en-US" sz="2400" dirty="0"/>
              <a:t>Design by drawing increases the speed of change and innovation of new designs</a:t>
            </a:r>
          </a:p>
          <a:p>
            <a:r>
              <a:rPr lang="en-US" sz="2400" dirty="0"/>
              <a:t>What are advantages of utilizing science and math principles as part of the design?</a:t>
            </a:r>
          </a:p>
          <a:p>
            <a:r>
              <a:rPr lang="en-US" sz="2400" dirty="0"/>
              <a:t>What are some science and math principles related to the images shown?</a:t>
            </a:r>
          </a:p>
          <a:p>
            <a:endParaRPr lang="en-US" sz="2400" dirty="0"/>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0742" y="4373129"/>
            <a:ext cx="3241675" cy="2149475"/>
          </a:xfrm>
          <a:prstGeom prst="rect">
            <a:avLst/>
          </a:prstGeom>
          <a:noFill/>
          <a:ln w="9525">
            <a:noFill/>
            <a:miter lim="800000"/>
            <a:headEnd/>
            <a:tailEnd/>
          </a:ln>
          <a:effectLst/>
        </p:spPr>
      </p:pic>
      <p:pic>
        <p:nvPicPr>
          <p:cNvPr id="3083" name="Picture 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44227" y="521969"/>
            <a:ext cx="2081213" cy="3121025"/>
          </a:xfrm>
          <a:prstGeom prst="rect">
            <a:avLst/>
          </a:prstGeom>
          <a:noFill/>
          <a:ln w="9525">
            <a:noFill/>
            <a:miter lim="800000"/>
            <a:headEnd/>
            <a:tailEnd/>
          </a:ln>
          <a:effectLst/>
        </p:spPr>
      </p:pic>
      <p:pic>
        <p:nvPicPr>
          <p:cNvPr id="3084"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0640" y="4055628"/>
            <a:ext cx="3697576" cy="2466976"/>
          </a:xfrm>
          <a:prstGeom prst="rect">
            <a:avLst/>
          </a:prstGeom>
          <a:noFill/>
          <a:ln w="9525">
            <a:noFill/>
            <a:miter lim="800000"/>
            <a:headEnd/>
            <a:tailEnd/>
          </a:ln>
          <a:effectLst/>
        </p:spPr>
      </p:pic>
    </p:spTree>
    <p:extLst>
      <p:ext uri="{BB962C8B-B14F-4D97-AF65-F5344CB8AC3E}">
        <p14:creationId xmlns:p14="http://schemas.microsoft.com/office/powerpoint/2010/main" val="24031593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320040" y="822960"/>
            <a:ext cx="11750250" cy="5920739"/>
          </a:xfrm>
          <a:prstGeom prst="rect">
            <a:avLst/>
          </a:prstGeom>
          <a:noFill/>
          <a:ln w="9525">
            <a:noFill/>
            <a:miter lim="800000"/>
            <a:headEnd/>
            <a:tailEnd/>
          </a:ln>
        </p:spPr>
      </p:pic>
      <p:sp>
        <p:nvSpPr>
          <p:cNvPr id="5" name="TextBox 4"/>
          <p:cNvSpPr txBox="1"/>
          <p:nvPr/>
        </p:nvSpPr>
        <p:spPr>
          <a:xfrm>
            <a:off x="1988820" y="121482"/>
            <a:ext cx="5646420" cy="584775"/>
          </a:xfrm>
          <a:prstGeom prst="rect">
            <a:avLst/>
          </a:prstGeom>
          <a:noFill/>
        </p:spPr>
        <p:txBody>
          <a:bodyPr wrap="square" rtlCol="0">
            <a:spAutoFit/>
          </a:bodyPr>
          <a:lstStyle/>
          <a:p>
            <a:r>
              <a:rPr lang="en-US" sz="3200" b="1" dirty="0" smtClean="0"/>
              <a:t>THE DESIGN PROCESS</a:t>
            </a:r>
            <a:endParaRPr lang="en-US" sz="3200" b="1" dirty="0"/>
          </a:p>
        </p:txBody>
      </p:sp>
    </p:spTree>
    <p:extLst>
      <p:ext uri="{BB962C8B-B14F-4D97-AF65-F5344CB8AC3E}">
        <p14:creationId xmlns:p14="http://schemas.microsoft.com/office/powerpoint/2010/main" val="12701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8" y="0"/>
            <a:ext cx="10515600" cy="810491"/>
          </a:xfrm>
        </p:spPr>
        <p:txBody>
          <a:bodyPr/>
          <a:lstStyle/>
          <a:p>
            <a:r>
              <a:rPr lang="en-US" dirty="0" smtClean="0"/>
              <a:t>3 Primary Sections of Design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423402"/>
              </p:ext>
            </p:extLst>
          </p:nvPr>
        </p:nvGraphicFramePr>
        <p:xfrm>
          <a:off x="332508" y="810491"/>
          <a:ext cx="10501744" cy="5731089"/>
        </p:xfrm>
        <a:graphic>
          <a:graphicData uri="http://schemas.openxmlformats.org/drawingml/2006/table">
            <a:tbl>
              <a:tblPr firstRow="1" bandRow="1">
                <a:tableStyleId>{5C22544A-7EE6-4342-B048-85BDC9FD1C3A}</a:tableStyleId>
              </a:tblPr>
              <a:tblGrid>
                <a:gridCol w="3482096"/>
                <a:gridCol w="3509824"/>
                <a:gridCol w="3509824"/>
              </a:tblGrid>
              <a:tr h="671409">
                <a:tc>
                  <a:txBody>
                    <a:bodyPr/>
                    <a:lstStyle/>
                    <a:p>
                      <a:r>
                        <a:rPr lang="en-US" sz="2800" dirty="0" smtClean="0"/>
                        <a:t>Research and Exploration</a:t>
                      </a:r>
                      <a:endParaRPr lang="en-US" sz="2800" dirty="0"/>
                    </a:p>
                  </a:txBody>
                  <a:tcPr/>
                </a:tc>
                <a:tc>
                  <a:txBody>
                    <a:bodyPr/>
                    <a:lstStyle/>
                    <a:p>
                      <a:r>
                        <a:rPr lang="en-US" sz="2800" dirty="0" smtClean="0"/>
                        <a:t>Design and Construction</a:t>
                      </a:r>
                      <a:endParaRPr lang="en-US" sz="2800" dirty="0"/>
                    </a:p>
                  </a:txBody>
                  <a:tcPr/>
                </a:tc>
                <a:tc>
                  <a:txBody>
                    <a:bodyPr/>
                    <a:lstStyle/>
                    <a:p>
                      <a:r>
                        <a:rPr lang="en-US" sz="2800" dirty="0" smtClean="0"/>
                        <a:t>Testing</a:t>
                      </a:r>
                      <a:r>
                        <a:rPr lang="en-US" sz="2800" baseline="0" dirty="0" smtClean="0"/>
                        <a:t> and Documenting</a:t>
                      </a:r>
                      <a:endParaRPr lang="en-US" sz="2800" dirty="0"/>
                    </a:p>
                  </a:txBody>
                  <a:tcPr/>
                </a:tc>
              </a:tr>
              <a:tr h="671409">
                <a:tc>
                  <a:txBody>
                    <a:bodyPr/>
                    <a:lstStyle/>
                    <a:p>
                      <a:r>
                        <a:rPr lang="en-US" sz="2400" dirty="0" smtClean="0"/>
                        <a:t>Problem Selection</a:t>
                      </a:r>
                      <a:endParaRPr lang="en-US" sz="2400" dirty="0"/>
                    </a:p>
                  </a:txBody>
                  <a:tcPr/>
                </a:tc>
                <a:tc>
                  <a:txBody>
                    <a:bodyPr/>
                    <a:lstStyle/>
                    <a:p>
                      <a:r>
                        <a:rPr lang="en-US" sz="2400" dirty="0" smtClean="0"/>
                        <a:t>Design Matrix</a:t>
                      </a:r>
                      <a:endParaRPr lang="en-US" sz="2400" dirty="0"/>
                    </a:p>
                  </a:txBody>
                  <a:tcPr/>
                </a:tc>
                <a:tc>
                  <a:txBody>
                    <a:bodyPr/>
                    <a:lstStyle/>
                    <a:p>
                      <a:r>
                        <a:rPr lang="en-US" sz="2400" dirty="0" smtClean="0"/>
                        <a:t>Ground Based</a:t>
                      </a:r>
                      <a:r>
                        <a:rPr lang="en-US" sz="2400" baseline="0" dirty="0" smtClean="0"/>
                        <a:t> Testing</a:t>
                      </a:r>
                    </a:p>
                    <a:p>
                      <a:endParaRPr lang="en-US" sz="2400" dirty="0"/>
                    </a:p>
                  </a:txBody>
                  <a:tcPr/>
                </a:tc>
              </a:tr>
              <a:tr h="671409">
                <a:tc>
                  <a:txBody>
                    <a:bodyPr/>
                    <a:lstStyle/>
                    <a:p>
                      <a:r>
                        <a:rPr lang="en-US" sz="2400" dirty="0" smtClean="0"/>
                        <a:t>Problem Statement</a:t>
                      </a:r>
                    </a:p>
                  </a:txBody>
                  <a:tcPr/>
                </a:tc>
                <a:tc>
                  <a:txBody>
                    <a:bodyPr/>
                    <a:lstStyle/>
                    <a:p>
                      <a:r>
                        <a:rPr lang="en-US" sz="2400" dirty="0" smtClean="0"/>
                        <a:t>Initial Design Proposal</a:t>
                      </a:r>
                    </a:p>
                    <a:p>
                      <a:r>
                        <a:rPr lang="en-US" sz="2400" dirty="0" smtClean="0"/>
                        <a:t>With Sketches</a:t>
                      </a:r>
                      <a:endParaRPr lang="en-US" sz="2400" dirty="0"/>
                    </a:p>
                  </a:txBody>
                  <a:tcPr/>
                </a:tc>
                <a:tc>
                  <a:txBody>
                    <a:bodyPr/>
                    <a:lstStyle/>
                    <a:p>
                      <a:r>
                        <a:rPr lang="en-US" sz="2400" dirty="0" smtClean="0"/>
                        <a:t>Testing Procedures</a:t>
                      </a:r>
                    </a:p>
                    <a:p>
                      <a:endParaRPr lang="en-US" sz="2400" dirty="0"/>
                    </a:p>
                  </a:txBody>
                  <a:tcPr/>
                </a:tc>
              </a:tr>
              <a:tr h="671409">
                <a:tc>
                  <a:txBody>
                    <a:bodyPr/>
                    <a:lstStyle/>
                    <a:p>
                      <a:r>
                        <a:rPr lang="en-US" sz="2400" dirty="0" smtClean="0"/>
                        <a:t>Validation and Justification</a:t>
                      </a:r>
                      <a:endParaRPr lang="en-US" sz="2400" dirty="0"/>
                    </a:p>
                  </a:txBody>
                  <a:tcPr/>
                </a:tc>
                <a:tc>
                  <a:txBody>
                    <a:bodyPr/>
                    <a:lstStyle/>
                    <a:p>
                      <a:r>
                        <a:rPr lang="en-US" sz="2400" dirty="0" smtClean="0"/>
                        <a:t>Refinement</a:t>
                      </a:r>
                      <a:r>
                        <a:rPr lang="en-US" sz="2400" baseline="0" dirty="0" smtClean="0"/>
                        <a:t> of idea with Sketches</a:t>
                      </a:r>
                      <a:endParaRPr lang="en-US" sz="2400" dirty="0"/>
                    </a:p>
                  </a:txBody>
                  <a:tcPr/>
                </a:tc>
                <a:tc>
                  <a:txBody>
                    <a:bodyPr/>
                    <a:lstStyle/>
                    <a:p>
                      <a:r>
                        <a:rPr lang="en-US" sz="2400" dirty="0" smtClean="0"/>
                        <a:t>Recording Data </a:t>
                      </a:r>
                      <a:endParaRPr lang="en-US" sz="2400" dirty="0"/>
                    </a:p>
                  </a:txBody>
                  <a:tcPr/>
                </a:tc>
              </a:tr>
              <a:tr h="671409">
                <a:tc>
                  <a:txBody>
                    <a:bodyPr/>
                    <a:lstStyle/>
                    <a:p>
                      <a:r>
                        <a:rPr lang="en-US" sz="2400" dirty="0" smtClean="0"/>
                        <a:t>Past</a:t>
                      </a:r>
                      <a:r>
                        <a:rPr lang="en-US" sz="2400" baseline="0" dirty="0" smtClean="0"/>
                        <a:t> and Present Solutions</a:t>
                      </a:r>
                      <a:endParaRPr lang="en-US" sz="2400" dirty="0"/>
                    </a:p>
                  </a:txBody>
                  <a:tcPr/>
                </a:tc>
                <a:tc>
                  <a:txBody>
                    <a:bodyPr/>
                    <a:lstStyle/>
                    <a:p>
                      <a:r>
                        <a:rPr lang="en-US" sz="2400" dirty="0" smtClean="0"/>
                        <a:t>Material selection</a:t>
                      </a:r>
                    </a:p>
                    <a:p>
                      <a:endParaRPr lang="en-US" sz="2400" dirty="0"/>
                    </a:p>
                  </a:txBody>
                  <a:tcPr/>
                </a:tc>
                <a:tc>
                  <a:txBody>
                    <a:bodyPr/>
                    <a:lstStyle/>
                    <a:p>
                      <a:r>
                        <a:rPr lang="en-US" sz="2400" dirty="0" smtClean="0"/>
                        <a:t>Re-design and Refine</a:t>
                      </a:r>
                      <a:endParaRPr lang="en-US" sz="2400" dirty="0"/>
                    </a:p>
                  </a:txBody>
                  <a:tcPr/>
                </a:tc>
              </a:tr>
              <a:tr h="671409">
                <a:tc>
                  <a:txBody>
                    <a:bodyPr/>
                    <a:lstStyle/>
                    <a:p>
                      <a:r>
                        <a:rPr lang="en-US" sz="2400" dirty="0" smtClean="0"/>
                        <a:t>Problem Proposal</a:t>
                      </a:r>
                      <a:endParaRPr lang="en-US" sz="2400" dirty="0"/>
                    </a:p>
                  </a:txBody>
                  <a:tcPr/>
                </a:tc>
                <a:tc>
                  <a:txBody>
                    <a:bodyPr/>
                    <a:lstStyle/>
                    <a:p>
                      <a:r>
                        <a:rPr lang="en-US" sz="2400" dirty="0" smtClean="0"/>
                        <a:t>Mock-Up</a:t>
                      </a:r>
                      <a:r>
                        <a:rPr lang="en-US" sz="2400" baseline="0" dirty="0" smtClean="0"/>
                        <a:t> and Modeling</a:t>
                      </a:r>
                    </a:p>
                    <a:p>
                      <a:endParaRPr lang="en-US" sz="2400" dirty="0"/>
                    </a:p>
                  </a:txBody>
                  <a:tcPr/>
                </a:tc>
                <a:tc>
                  <a:txBody>
                    <a:bodyPr/>
                    <a:lstStyle/>
                    <a:p>
                      <a:r>
                        <a:rPr lang="en-US" sz="2400" dirty="0" smtClean="0"/>
                        <a:t>Final Prototype </a:t>
                      </a:r>
                      <a:endParaRPr lang="en-US" sz="2400" dirty="0"/>
                    </a:p>
                  </a:txBody>
                  <a:tcPr/>
                </a:tc>
              </a:tr>
              <a:tr h="671409">
                <a:tc>
                  <a:txBody>
                    <a:bodyPr/>
                    <a:lstStyle/>
                    <a:p>
                      <a:endParaRPr lang="en-US" sz="2400"/>
                    </a:p>
                  </a:txBody>
                  <a:tcPr/>
                </a:tc>
                <a:tc>
                  <a:txBody>
                    <a:bodyPr/>
                    <a:lstStyle/>
                    <a:p>
                      <a:r>
                        <a:rPr lang="en-US" sz="2400" dirty="0" smtClean="0"/>
                        <a:t>Prototype Construction</a:t>
                      </a:r>
                      <a:endParaRPr lang="en-US" sz="2400" dirty="0"/>
                    </a:p>
                  </a:txBody>
                  <a:tcPr/>
                </a:tc>
                <a:tc>
                  <a:txBody>
                    <a:bodyPr/>
                    <a:lstStyle/>
                    <a:p>
                      <a:r>
                        <a:rPr lang="en-US" sz="2400" dirty="0" smtClean="0"/>
                        <a:t>Presentation of Findings</a:t>
                      </a:r>
                      <a:endParaRPr lang="en-US" sz="2400" dirty="0"/>
                    </a:p>
                  </a:txBody>
                  <a:tcPr/>
                </a:tc>
              </a:tr>
            </a:tbl>
          </a:graphicData>
        </a:graphic>
      </p:graphicFrame>
    </p:spTree>
    <p:extLst>
      <p:ext uri="{BB962C8B-B14F-4D97-AF65-F5344CB8AC3E}">
        <p14:creationId xmlns:p14="http://schemas.microsoft.com/office/powerpoint/2010/main" val="326165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Choosing a Good Topic</a:t>
            </a:r>
            <a:endParaRPr lang="en-US" sz="5400" b="1" dirty="0"/>
          </a:p>
        </p:txBody>
      </p:sp>
      <p:sp>
        <p:nvSpPr>
          <p:cNvPr id="3" name="Content Placeholder 2"/>
          <p:cNvSpPr>
            <a:spLocks noGrp="1"/>
          </p:cNvSpPr>
          <p:nvPr>
            <p:ph idx="1"/>
          </p:nvPr>
        </p:nvSpPr>
        <p:spPr/>
        <p:txBody>
          <a:bodyPr>
            <a:normAutofit fontScale="92500" lnSpcReduction="10000"/>
          </a:bodyPr>
          <a:lstStyle/>
          <a:p>
            <a:r>
              <a:rPr lang="en-US" sz="4800" dirty="0" smtClean="0"/>
              <a:t>Is it a Valid Problem?</a:t>
            </a:r>
          </a:p>
          <a:p>
            <a:r>
              <a:rPr lang="en-US" sz="4800" dirty="0" smtClean="0"/>
              <a:t>Is it a Justifiable Problem?</a:t>
            </a:r>
          </a:p>
          <a:p>
            <a:r>
              <a:rPr lang="en-US" sz="4800" dirty="0" smtClean="0"/>
              <a:t>Does it have potential to make a difference?</a:t>
            </a:r>
          </a:p>
          <a:p>
            <a:endParaRPr lang="en-US" sz="4800" dirty="0"/>
          </a:p>
        </p:txBody>
      </p:sp>
    </p:spTree>
    <p:extLst>
      <p:ext uri="{BB962C8B-B14F-4D97-AF65-F5344CB8AC3E}">
        <p14:creationId xmlns:p14="http://schemas.microsoft.com/office/powerpoint/2010/main" val="330046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 VALID and JUSTIFIED Problem</a:t>
            </a:r>
            <a:endParaRPr lang="en-US" dirty="0"/>
          </a:p>
        </p:txBody>
      </p:sp>
      <p:sp>
        <p:nvSpPr>
          <p:cNvPr id="3" name="Content Placeholder 2"/>
          <p:cNvSpPr>
            <a:spLocks noGrp="1"/>
          </p:cNvSpPr>
          <p:nvPr>
            <p:ph idx="1"/>
          </p:nvPr>
        </p:nvSpPr>
        <p:spPr>
          <a:xfrm>
            <a:off x="1484310" y="2228851"/>
            <a:ext cx="10018713" cy="3779520"/>
          </a:xfrm>
        </p:spPr>
        <p:txBody>
          <a:bodyPr>
            <a:normAutofit fontScale="55000" lnSpcReduction="20000"/>
          </a:bodyPr>
          <a:lstStyle/>
          <a:p>
            <a:r>
              <a:rPr lang="en-US" sz="4200" dirty="0" smtClean="0">
                <a:latin typeface="Arial" panose="020B0604020202020204" pitchFamily="34" charset="0"/>
                <a:cs typeface="Arial" panose="020B0604020202020204" pitchFamily="34" charset="0"/>
              </a:rPr>
              <a:t>Must Concisely define the problem</a:t>
            </a:r>
          </a:p>
          <a:p>
            <a:pPr lvl="1"/>
            <a:r>
              <a:rPr lang="en-US" sz="4200" dirty="0" smtClean="0">
                <a:latin typeface="Arial" panose="020B0604020202020204" pitchFamily="34" charset="0"/>
                <a:cs typeface="Arial" panose="020B0604020202020204" pitchFamily="34" charset="0"/>
              </a:rPr>
              <a:t>No Known Solution</a:t>
            </a:r>
          </a:p>
          <a:p>
            <a:pPr lvl="1"/>
            <a:r>
              <a:rPr lang="en-US" sz="4200" dirty="0" smtClean="0">
                <a:latin typeface="Arial" panose="020B0604020202020204" pitchFamily="34" charset="0"/>
                <a:cs typeface="Arial" panose="020B0604020202020204" pitchFamily="34" charset="0"/>
              </a:rPr>
              <a:t>Solution can be significantly improved upon</a:t>
            </a:r>
          </a:p>
          <a:p>
            <a:r>
              <a:rPr lang="en-US" sz="4200" dirty="0" smtClean="0">
                <a:latin typeface="Arial" panose="020B0604020202020204" pitchFamily="34" charset="0"/>
                <a:cs typeface="Arial" panose="020B0604020202020204" pitchFamily="34" charset="0"/>
              </a:rPr>
              <a:t>Must be VALID</a:t>
            </a:r>
          </a:p>
          <a:p>
            <a:pPr lvl="1"/>
            <a:r>
              <a:rPr lang="en-US" sz="4200" dirty="0" smtClean="0">
                <a:latin typeface="Arial" panose="020B0604020202020204" pitchFamily="34" charset="0"/>
                <a:cs typeface="Arial" panose="020B0604020202020204" pitchFamily="34" charset="0"/>
              </a:rPr>
              <a:t>Credible sources agree it’s a valid problem</a:t>
            </a:r>
          </a:p>
          <a:p>
            <a:pPr lvl="1"/>
            <a:r>
              <a:rPr lang="en-US" sz="4200" dirty="0" smtClean="0">
                <a:latin typeface="Arial" panose="020B0604020202020204" pitchFamily="34" charset="0"/>
                <a:cs typeface="Arial" panose="020B0604020202020204" pitchFamily="34" charset="0"/>
              </a:rPr>
              <a:t>Effort is justifiable due to need and cost</a:t>
            </a:r>
          </a:p>
          <a:p>
            <a:r>
              <a:rPr lang="en-US" sz="4200" dirty="0" smtClean="0">
                <a:latin typeface="Arial" panose="020B0604020202020204" pitchFamily="34" charset="0"/>
                <a:cs typeface="Arial" panose="020B0604020202020204" pitchFamily="34" charset="0"/>
              </a:rPr>
              <a:t>Problem Statement</a:t>
            </a:r>
          </a:p>
          <a:p>
            <a:pPr lvl="1"/>
            <a:r>
              <a:rPr lang="en-US" sz="4200" dirty="0" smtClean="0">
                <a:latin typeface="Arial" panose="020B0604020202020204" pitchFamily="34" charset="0"/>
                <a:cs typeface="Arial" panose="020B0604020202020204" pitchFamily="34" charset="0"/>
              </a:rPr>
              <a:t>Well written allows you to focus your efforts and provide a measure for success of the design (similar to hypothesis)</a:t>
            </a:r>
          </a:p>
          <a:p>
            <a:pPr lvl="1"/>
            <a:endParaRPr lang="en-US" dirty="0"/>
          </a:p>
        </p:txBody>
      </p:sp>
    </p:spTree>
    <p:extLst>
      <p:ext uri="{BB962C8B-B14F-4D97-AF65-F5344CB8AC3E}">
        <p14:creationId xmlns:p14="http://schemas.microsoft.com/office/powerpoint/2010/main" val="1124800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1408</TotalTime>
  <Words>2318</Words>
  <Application>Microsoft Office PowerPoint</Application>
  <PresentationFormat>Widescreen</PresentationFormat>
  <Paragraphs>370</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Corbel</vt:lpstr>
      <vt:lpstr>Georgia</vt:lpstr>
      <vt:lpstr>Times New Roman</vt:lpstr>
      <vt:lpstr>Wingdings</vt:lpstr>
      <vt:lpstr>Parallax</vt:lpstr>
      <vt:lpstr>Design</vt:lpstr>
      <vt:lpstr>What is Design?</vt:lpstr>
      <vt:lpstr>Design</vt:lpstr>
      <vt:lpstr>Design by visualization</vt:lpstr>
      <vt:lpstr>Design by math/science</vt:lpstr>
      <vt:lpstr>PowerPoint Presentation</vt:lpstr>
      <vt:lpstr>3 Primary Sections of Design Process</vt:lpstr>
      <vt:lpstr>Choosing a Good Topic</vt:lpstr>
      <vt:lpstr>Identifying a VALID and JUSTIFIED Problem</vt:lpstr>
      <vt:lpstr>Brainstorming</vt:lpstr>
      <vt:lpstr>PowerPoint Presentation</vt:lpstr>
      <vt:lpstr>Mind Mapping</vt:lpstr>
      <vt:lpstr>How to Narrow Down after Brainstorming Topics</vt:lpstr>
      <vt:lpstr>What makes a GOOD Problem Statement</vt:lpstr>
      <vt:lpstr>Problem statement Example</vt:lpstr>
      <vt:lpstr>Problem Statement Example 2</vt:lpstr>
      <vt:lpstr>What is a Design Process?</vt:lpstr>
      <vt:lpstr>Design Process Example</vt:lpstr>
      <vt:lpstr>Design Process Example</vt:lpstr>
      <vt:lpstr>1. Define the Problem</vt:lpstr>
      <vt:lpstr>2. Brainstorm</vt:lpstr>
      <vt:lpstr>3. Research and Generate Ideas</vt:lpstr>
      <vt:lpstr>4. Identify Criteria and Constraints</vt:lpstr>
      <vt:lpstr>5. Explore Possibilities</vt:lpstr>
      <vt:lpstr>Product Concept Sketches</vt:lpstr>
      <vt:lpstr>6. Select an Approach</vt:lpstr>
      <vt:lpstr>7. Develop a Design Proposal</vt:lpstr>
      <vt:lpstr>8. Model or Prototype</vt:lpstr>
      <vt:lpstr>9. Test and Evaluate</vt:lpstr>
      <vt:lpstr>10. Refine</vt:lpstr>
      <vt:lpstr>11. Create or Make</vt:lpstr>
      <vt:lpstr>12. Communicate 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 Westover</dc:creator>
  <cp:lastModifiedBy>Alli Westover</cp:lastModifiedBy>
  <cp:revision>54</cp:revision>
  <dcterms:created xsi:type="dcterms:W3CDTF">2013-08-26T17:04:20Z</dcterms:created>
  <dcterms:modified xsi:type="dcterms:W3CDTF">2014-07-21T13:38:25Z</dcterms:modified>
</cp:coreProperties>
</file>