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883" r:id="rId2"/>
  </p:sldMasterIdLst>
  <p:notesMasterIdLst>
    <p:notesMasterId r:id="rId15"/>
  </p:notesMasterIdLst>
  <p:handoutMasterIdLst>
    <p:handoutMasterId r:id="rId16"/>
  </p:handoutMasterIdLst>
  <p:sldIdLst>
    <p:sldId id="274" r:id="rId3"/>
    <p:sldId id="260" r:id="rId4"/>
    <p:sldId id="263" r:id="rId5"/>
    <p:sldId id="265" r:id="rId6"/>
    <p:sldId id="266" r:id="rId7"/>
    <p:sldId id="267" r:id="rId8"/>
    <p:sldId id="269" r:id="rId9"/>
    <p:sldId id="270" r:id="rId10"/>
    <p:sldId id="271" r:id="rId11"/>
    <p:sldId id="272" r:id="rId12"/>
    <p:sldId id="275" r:id="rId13"/>
    <p:sldId id="273" r:id="rId14"/>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51" autoAdjust="0"/>
  </p:normalViewPr>
  <p:slideViewPr>
    <p:cSldViewPr>
      <p:cViewPr varScale="1">
        <p:scale>
          <a:sx n="57" d="100"/>
          <a:sy n="57" d="100"/>
        </p:scale>
        <p:origin x="1656" y="7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22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
        <p:nvSpPr>
          <p:cNvPr id="7"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Brainstorming Solutions</a:t>
            </a:r>
            <a:endParaRPr lang="en-US" dirty="0"/>
          </a:p>
        </p:txBody>
      </p:sp>
      <p:sp>
        <p:nvSpPr>
          <p:cNvPr id="8"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Engineering Design and Development</a:t>
            </a:r>
            <a:endParaRPr lang="en-US" baseline="30000" dirty="0"/>
          </a:p>
          <a:p>
            <a:r>
              <a:rPr lang="en-US" dirty="0" smtClean="0"/>
              <a:t>Lesson 3.1 Select a Solution Path</a:t>
            </a:r>
            <a:endParaRPr lang="en-US" dirty="0"/>
          </a:p>
        </p:txBody>
      </p:sp>
    </p:spTree>
    <p:extLst>
      <p:ext uri="{BB962C8B-B14F-4D97-AF65-F5344CB8AC3E}">
        <p14:creationId xmlns:p14="http://schemas.microsoft.com/office/powerpoint/2010/main" val="308283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
        <p:nvSpPr>
          <p:cNvPr id="14"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Brainstorming Solutions</a:t>
            </a:r>
            <a:endParaRPr lang="en-US" dirty="0"/>
          </a:p>
        </p:txBody>
      </p:sp>
      <p:sp>
        <p:nvSpPr>
          <p:cNvPr id="15"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Engineering Design and Development</a:t>
            </a:r>
            <a:endParaRPr lang="en-US" baseline="30000" dirty="0"/>
          </a:p>
          <a:p>
            <a:r>
              <a:rPr lang="en-US" dirty="0" smtClean="0"/>
              <a:t>Lesson 3.1 Select a Solution Path</a:t>
            </a:r>
            <a:endParaRPr lang="en-US" dirty="0"/>
          </a:p>
        </p:txBody>
      </p:sp>
    </p:spTree>
    <p:extLst>
      <p:ext uri="{BB962C8B-B14F-4D97-AF65-F5344CB8AC3E}">
        <p14:creationId xmlns:p14="http://schemas.microsoft.com/office/powerpoint/2010/main" val="722976570"/>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[click] Once</a:t>
            </a:r>
            <a:r>
              <a:rPr lang="en-US" baseline="0" smtClean="0"/>
              <a:t> </a:t>
            </a:r>
            <a:r>
              <a:rPr lang="en-US" baseline="0" dirty="0" smtClean="0"/>
              <a:t>a problem has been researched, validated, and justified, a dedicated search for potential solutions may begin in earnest.</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dirty="0"/>
          </a:p>
        </p:txBody>
      </p:sp>
    </p:spTree>
    <p:extLst>
      <p:ext uri="{BB962C8B-B14F-4D97-AF65-F5344CB8AC3E}">
        <p14:creationId xmlns:p14="http://schemas.microsoft.com/office/powerpoint/2010/main" val="403527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278F-C82F-4750-8012-F119C56767A9}" type="slidenum">
              <a:rPr lang="en-US"/>
              <a:pPr/>
              <a:t>3</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908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Michalko, the author of </a:t>
            </a:r>
            <a:r>
              <a:rPr lang="en-US" i="1" dirty="0" smtClean="0"/>
              <a:t>Cracking Creativity,  </a:t>
            </a:r>
            <a:r>
              <a:rPr lang="en-US" i="0" dirty="0" smtClean="0"/>
              <a:t>suggests</a:t>
            </a:r>
            <a:r>
              <a:rPr lang="en-US" i="0" baseline="0" dirty="0" smtClean="0"/>
              <a:t> a more structured approach to brainstorming. In the SCAMMPERR technique, you start with a current solution that somehow addresses the problem that you are investigating. Then try to generate new and different ideas or approaches by using each of the principles listed. For example, if you are trying to design a single-person motor vehicle to be used in a heavily congested urban environment, start with a moped.  </a:t>
            </a:r>
          </a:p>
          <a:p>
            <a:endParaRPr lang="en-US" i="0" baseline="0" dirty="0" smtClean="0"/>
          </a:p>
          <a:p>
            <a:r>
              <a:rPr lang="en-US" i="0" baseline="0" dirty="0" smtClean="0"/>
              <a:t>Substitute something – perhaps substitute the large front wheel with a small wheel.  </a:t>
            </a:r>
          </a:p>
          <a:p>
            <a:endParaRPr lang="en-US" i="0" baseline="0" dirty="0" smtClean="0"/>
          </a:p>
          <a:p>
            <a:r>
              <a:rPr lang="en-US" i="0" baseline="0" dirty="0" smtClean="0"/>
              <a:t>Combine it with something else – maybe combine the moped with a shopping cart.</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dirty="0"/>
          </a:p>
        </p:txBody>
      </p:sp>
    </p:spTree>
    <p:extLst>
      <p:ext uri="{BB962C8B-B14F-4D97-AF65-F5344CB8AC3E}">
        <p14:creationId xmlns:p14="http://schemas.microsoft.com/office/powerpoint/2010/main" val="292877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mind map is a graphical representation that can be used to generate, visualize, and organize ideas to solve a problem. The ideas are arranged in a branching fashion according to relative importance, with the major ideas branching directly from the center main idea. Other ideas that are triggered by or related to the major ideas are then connected to major ideas.</a:t>
            </a:r>
          </a:p>
          <a:p>
            <a:endParaRPr lang="en-US" baseline="0" dirty="0" smtClean="0"/>
          </a:p>
          <a:p>
            <a:r>
              <a:rPr lang="en-US" baseline="0" dirty="0" smtClean="0"/>
              <a:t>Colors are often used to distinguish between major ideas.  </a:t>
            </a:r>
          </a:p>
          <a:p>
            <a:endParaRPr lang="en-US" baseline="0" dirty="0" smtClean="0"/>
          </a:p>
          <a:p>
            <a:r>
              <a:rPr lang="en-US" baseline="0" dirty="0" smtClean="0"/>
              <a:t>[click] Additional connections can also be added to indicate relationships among different elements.</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dirty="0"/>
          </a:p>
        </p:txBody>
      </p:sp>
    </p:spTree>
    <p:extLst>
      <p:ext uri="{BB962C8B-B14F-4D97-AF65-F5344CB8AC3E}">
        <p14:creationId xmlns:p14="http://schemas.microsoft.com/office/powerpoint/2010/main" val="389433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C9F8D-C6CD-4909-9B49-D9B7DAD71175}" type="slidenum">
              <a:rPr lang="en-US"/>
              <a:pPr/>
              <a:t>6</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This mind map illustrates ways </a:t>
            </a:r>
            <a:r>
              <a:rPr lang="en-US" baseline="0" dirty="0" smtClean="0"/>
              <a:t>to help solve global warming.</a:t>
            </a:r>
            <a:endParaRPr lang="en-US" dirty="0"/>
          </a:p>
        </p:txBody>
      </p:sp>
    </p:spTree>
    <p:extLst>
      <p:ext uri="{BB962C8B-B14F-4D97-AF65-F5344CB8AC3E}">
        <p14:creationId xmlns:p14="http://schemas.microsoft.com/office/powerpoint/2010/main" val="403924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863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56292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0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16979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710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43221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220607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291035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65119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5C21-3EFD-42C5-84BD-6FC92D3A6C9F}" type="slidenum">
              <a:rPr lang="en-US" smtClean="0"/>
              <a:pPr/>
              <a:t>‹#›</a:t>
            </a:fld>
            <a:endParaRPr lang="en-US"/>
          </a:p>
        </p:txBody>
      </p:sp>
    </p:spTree>
    <p:extLst>
      <p:ext uri="{BB962C8B-B14F-4D97-AF65-F5344CB8AC3E}">
        <p14:creationId xmlns:p14="http://schemas.microsoft.com/office/powerpoint/2010/main" val="153437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318898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93759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51652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43791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131516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3C12-BC1A-4959-8182-8B391870C7D3}" type="slidenum">
              <a:rPr lang="en-US" smtClean="0"/>
              <a:pPr/>
              <a:t>‹#›</a:t>
            </a:fld>
            <a:endParaRPr lang="en-US"/>
          </a:p>
        </p:txBody>
      </p:sp>
    </p:spTree>
    <p:extLst>
      <p:ext uri="{BB962C8B-B14F-4D97-AF65-F5344CB8AC3E}">
        <p14:creationId xmlns:p14="http://schemas.microsoft.com/office/powerpoint/2010/main" val="7809651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eaLnBrk="1" fontAlgn="base" hangingPunct="1">
        <a:spcBef>
          <a:spcPct val="0"/>
        </a:spcBef>
        <a:spcAft>
          <a:spcPct val="0"/>
        </a:spcAft>
        <a:defRPr sz="3200">
          <a:solidFill>
            <a:srgbClr val="00386B"/>
          </a:solidFill>
          <a:effectLst>
            <a:outerShdw blurRad="60007" dist="310007" dir="7680000" sy="30000" kx="1300200" algn="ctr" rotWithShape="0">
              <a:prstClr val="black">
                <a:alpha val="32000"/>
              </a:prst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C000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Char char="–"/>
        <a:defRPr sz="2400">
          <a:solidFill>
            <a:schemeClr val="tx1"/>
          </a:solidFill>
          <a:latin typeface="+mn-lt"/>
        </a:defRPr>
      </a:lvl2pPr>
      <a:lvl3pPr marL="1143000" indent="-228600" algn="l" rtl="0" eaLnBrk="1" fontAlgn="base" hangingPunct="1">
        <a:spcBef>
          <a:spcPct val="20000"/>
        </a:spcBef>
        <a:spcAft>
          <a:spcPct val="0"/>
        </a:spcAft>
        <a:buClr>
          <a:srgbClr val="C00000"/>
        </a:buClr>
        <a:buChar char="•"/>
        <a:defRPr sz="2000">
          <a:solidFill>
            <a:schemeClr val="tx1"/>
          </a:solidFill>
          <a:latin typeface="+mn-lt"/>
        </a:defRPr>
      </a:lvl3pPr>
      <a:lvl4pPr marL="1600200" indent="-228600" algn="l" rtl="0" eaLnBrk="1" fontAlgn="base" hangingPunct="1">
        <a:spcBef>
          <a:spcPct val="20000"/>
        </a:spcBef>
        <a:spcAft>
          <a:spcPct val="0"/>
        </a:spcAft>
        <a:buClr>
          <a:srgbClr val="C00000"/>
        </a:buClr>
        <a:buChar char="–"/>
        <a:defRPr sz="1800">
          <a:solidFill>
            <a:schemeClr val="tx1"/>
          </a:solidFill>
          <a:latin typeface="+mn-lt"/>
        </a:defRPr>
      </a:lvl4pPr>
      <a:lvl5pPr marL="2057400" indent="-228600" algn="l" rtl="0" eaLnBrk="1" fontAlgn="base" hangingPunct="1">
        <a:spcBef>
          <a:spcPct val="20000"/>
        </a:spcBef>
        <a:spcAft>
          <a:spcPct val="0"/>
        </a:spcAft>
        <a:buClr>
          <a:srgbClr val="C00000"/>
        </a:buClr>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68B3C12-BC1A-4959-8182-8B391870C7D3}" type="slidenum">
              <a:rPr lang="en-US" smtClean="0"/>
              <a:pPr/>
              <a:t>‹#›</a:t>
            </a:fld>
            <a:endParaRPr lang="en-US"/>
          </a:p>
        </p:txBody>
      </p:sp>
    </p:spTree>
    <p:extLst>
      <p:ext uri="{BB962C8B-B14F-4D97-AF65-F5344CB8AC3E}">
        <p14:creationId xmlns:p14="http://schemas.microsoft.com/office/powerpoint/2010/main" val="373474516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 Get Stuck . . .</a:t>
            </a:r>
            <a:endParaRPr lang="en-US" dirty="0"/>
          </a:p>
        </p:txBody>
      </p:sp>
      <p:sp>
        <p:nvSpPr>
          <p:cNvPr id="3" name="Content Placeholder 2"/>
          <p:cNvSpPr>
            <a:spLocks noGrp="1"/>
          </p:cNvSpPr>
          <p:nvPr>
            <p:ph idx="1"/>
          </p:nvPr>
        </p:nvSpPr>
        <p:spPr/>
        <p:txBody>
          <a:bodyPr/>
          <a:lstStyle/>
          <a:p>
            <a:r>
              <a:rPr lang="en-US" dirty="0" smtClean="0"/>
              <a:t>Combine promising partial solutions</a:t>
            </a:r>
          </a:p>
          <a:p>
            <a:r>
              <a:rPr lang="en-US" dirty="0" smtClean="0"/>
              <a:t>Try a different brainstorming technique</a:t>
            </a:r>
          </a:p>
          <a:p>
            <a:r>
              <a:rPr lang="en-US" dirty="0" smtClean="0"/>
              <a:t>Try both individual and group brainstorming</a:t>
            </a:r>
          </a:p>
          <a:p>
            <a:r>
              <a:rPr lang="en-US" dirty="0" smtClean="0"/>
              <a:t>Do some more research</a:t>
            </a:r>
          </a:p>
          <a:p>
            <a:pPr lvl="1"/>
            <a:r>
              <a:rPr lang="en-US" dirty="0" smtClean="0"/>
              <a:t>Consider concepts used by other designs</a:t>
            </a:r>
          </a:p>
          <a:p>
            <a:pPr lvl="1"/>
            <a:r>
              <a:rPr lang="en-US" dirty="0" smtClean="0"/>
              <a:t>Consider concepts employed in unrelated products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a:xfrm>
            <a:off x="457200" y="1295401"/>
            <a:ext cx="8229600" cy="2743200"/>
          </a:xfrm>
        </p:spPr>
        <p:txBody>
          <a:bodyPr/>
          <a:lstStyle/>
          <a:p>
            <a:pPr>
              <a:buNone/>
            </a:pPr>
            <a:r>
              <a:rPr lang="en-US" sz="2400" dirty="0" smtClean="0"/>
              <a:t>Microsoft, Inc. (2008). </a:t>
            </a:r>
            <a:r>
              <a:rPr lang="en-US" sz="2400" i="1" dirty="0" smtClean="0"/>
              <a:t>Clip art</a:t>
            </a:r>
            <a:r>
              <a:rPr lang="en-US" sz="2400" dirty="0" smtClean="0"/>
              <a:t>. Retrieved from http://office.microsoft.com/en-us/clipart/default.aspx </a:t>
            </a:r>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Solutions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98581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0"/>
          <p:cNvSpPr>
            <a:spLocks noChangeArrowheads="1"/>
          </p:cNvSpPr>
          <p:nvPr/>
        </p:nvSpPr>
        <p:spPr bwMode="auto">
          <a:xfrm>
            <a:off x="1752600" y="3805237"/>
            <a:ext cx="1752600" cy="5334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GP3659.JPG"/>
          <p:cNvPicPr>
            <a:picLocks noChangeAspect="1"/>
          </p:cNvPicPr>
          <p:nvPr/>
        </p:nvPicPr>
        <p:blipFill>
          <a:blip r:embed="rId3" cstate="print">
            <a:lum contrast="30000"/>
          </a:blip>
          <a:srcRect l="2806" t="6122"/>
          <a:stretch>
            <a:fillRect/>
          </a:stretch>
        </p:blipFill>
        <p:spPr>
          <a:xfrm>
            <a:off x="5029200" y="1842796"/>
            <a:ext cx="3657600" cy="4710404"/>
          </a:xfrm>
          <a:prstGeom prst="rect">
            <a:avLst/>
          </a:prstGeom>
        </p:spPr>
      </p:pic>
      <p:pic>
        <p:nvPicPr>
          <p:cNvPr id="8" name="Picture 7" descr="IMGP3686.JPG"/>
          <p:cNvPicPr>
            <a:picLocks noChangeAspect="1"/>
          </p:cNvPicPr>
          <p:nvPr/>
        </p:nvPicPr>
        <p:blipFill>
          <a:blip r:embed="rId4" cstate="print"/>
          <a:srcRect l="10833" t="2222" r="14167" b="6667"/>
          <a:stretch>
            <a:fillRect/>
          </a:stretch>
        </p:blipFill>
        <p:spPr>
          <a:xfrm rot="5400000">
            <a:off x="4527395" y="2178205"/>
            <a:ext cx="4432610" cy="4038600"/>
          </a:xfrm>
          <a:prstGeom prst="rect">
            <a:avLst/>
          </a:prstGeom>
        </p:spPr>
      </p:pic>
      <p:sp>
        <p:nvSpPr>
          <p:cNvPr id="50178" name="Rectangle 2"/>
          <p:cNvSpPr>
            <a:spLocks noGrp="1" noChangeArrowheads="1"/>
          </p:cNvSpPr>
          <p:nvPr>
            <p:ph type="title"/>
          </p:nvPr>
        </p:nvSpPr>
        <p:spPr>
          <a:xfrm>
            <a:off x="685800" y="1066800"/>
            <a:ext cx="7315200" cy="715962"/>
          </a:xfrm>
        </p:spPr>
        <p:txBody>
          <a:bodyPr/>
          <a:lstStyle/>
          <a:p>
            <a:r>
              <a:rPr lang="en-US" sz="2800" dirty="0">
                <a:solidFill>
                  <a:schemeClr val="tx1"/>
                </a:solidFill>
                <a:effectLst/>
              </a:rPr>
              <a:t>Free Form Brainstreaming</a:t>
            </a:r>
          </a:p>
        </p:txBody>
      </p:sp>
      <p:sp>
        <p:nvSpPr>
          <p:cNvPr id="50179" name="Rectangle 3"/>
          <p:cNvSpPr>
            <a:spLocks noGrp="1" noChangeArrowheads="1"/>
          </p:cNvSpPr>
          <p:nvPr>
            <p:ph idx="1"/>
          </p:nvPr>
        </p:nvSpPr>
        <p:spPr>
          <a:xfrm>
            <a:off x="381000" y="2332037"/>
            <a:ext cx="4267200" cy="3840163"/>
          </a:xfrm>
        </p:spPr>
        <p:txBody>
          <a:bodyPr/>
          <a:lstStyle/>
          <a:p>
            <a:pPr marL="906463"/>
            <a:r>
              <a:rPr lang="en-US" sz="2400" dirty="0"/>
              <a:t>Post-It </a:t>
            </a:r>
            <a:r>
              <a:rPr lang="en-US" sz="2400" dirty="0" smtClean="0"/>
              <a:t>Notes</a:t>
            </a:r>
            <a:endParaRPr lang="en-US" sz="2400" dirty="0"/>
          </a:p>
          <a:p>
            <a:pPr marL="906463"/>
            <a:r>
              <a:rPr lang="en-US" sz="2400" dirty="0"/>
              <a:t>Free </a:t>
            </a:r>
            <a:r>
              <a:rPr lang="en-US" sz="2400" dirty="0" smtClean="0"/>
              <a:t>writing</a:t>
            </a:r>
            <a:endParaRPr lang="en-US" sz="2400" dirty="0"/>
          </a:p>
          <a:p>
            <a:pPr marL="906463"/>
            <a:r>
              <a:rPr lang="en-US" sz="2400" dirty="0"/>
              <a:t>“Blurting out”</a:t>
            </a:r>
          </a:p>
        </p:txBody>
      </p:sp>
      <p:sp>
        <p:nvSpPr>
          <p:cNvPr id="4" name="Title 1"/>
          <p:cNvSpPr txBox="1">
            <a:spLocks/>
          </p:cNvSpPr>
          <p:nvPr/>
        </p:nvSpPr>
        <p:spPr bwMode="auto">
          <a:xfrm>
            <a:off x="457200" y="3048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3200" kern="0" dirty="0" smtClean="0">
                <a:solidFill>
                  <a:srgbClr val="00386B"/>
                </a:solidFill>
                <a:effectLst>
                  <a:outerShdw blurRad="60007" dist="310007" dir="7680000" sy="30000" kx="1300200" algn="ctr" rotWithShape="0">
                    <a:prstClr val="black">
                      <a:alpha val="32000"/>
                    </a:prstClr>
                  </a:outerShdw>
                </a:effectLst>
                <a:latin typeface="Arial"/>
                <a:ea typeface="+mj-ea"/>
                <a:cs typeface="+mj-cs"/>
              </a:rPr>
              <a:t>Brainstorming Techniques</a:t>
            </a:r>
            <a:endParaRPr kumimoji="0" lang="en-US" sz="4000" b="0" i="0" u="none" strike="noStrike" kern="0" cap="none" spc="0" normalizeH="0" baseline="0" noProof="0" dirty="0">
              <a:ln>
                <a:noFill/>
              </a:ln>
              <a:solidFill>
                <a:srgbClr val="00386B"/>
              </a:solidFill>
              <a:effectLst/>
              <a:uLnTx/>
              <a:uFillTx/>
              <a:latin typeface="+mj-lt"/>
              <a:ea typeface="+mj-ea"/>
              <a:cs typeface="+mj-cs"/>
            </a:endParaRPr>
          </a:p>
        </p:txBody>
      </p:sp>
      <p:pic>
        <p:nvPicPr>
          <p:cNvPr id="1034" name="Picture 10" descr="C:\Documents and Settings\dkennedy\Local Settings\Temporary Internet Files\Content.IE5\E8YAOSAE\MPj03994710000[1].jpg"/>
          <p:cNvPicPr>
            <a:picLocks noChangeAspect="1" noChangeArrowheads="1"/>
          </p:cNvPicPr>
          <p:nvPr/>
        </p:nvPicPr>
        <p:blipFill>
          <a:blip r:embed="rId5" cstate="print"/>
          <a:srcRect/>
          <a:stretch>
            <a:fillRect/>
          </a:stretch>
        </p:blipFill>
        <p:spPr bwMode="auto">
          <a:xfrm>
            <a:off x="4572000" y="2667000"/>
            <a:ext cx="4345097"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179">
                                            <p:txEl>
                                              <p:pRg st="1" end="1"/>
                                            </p:txEl>
                                          </p:spTgt>
                                        </p:tgtEl>
                                        <p:attrNameLst>
                                          <p:attrName>style.visibility</p:attrName>
                                        </p:attrNameLst>
                                      </p:cBhvr>
                                      <p:to>
                                        <p:strVal val="visible"/>
                                      </p:to>
                                    </p:set>
                                  </p:childTnLst>
                                </p:cTn>
                              </p:par>
                              <p:par>
                                <p:cTn id="17" presetID="53" presetClass="exit" presetSubtype="0" fill="hold" nodeType="with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0179">
                                            <p:txEl>
                                              <p:pRg st="2" end="2"/>
                                            </p:txEl>
                                          </p:spTgt>
                                        </p:tgtEl>
                                        <p:attrNameLst>
                                          <p:attrName>style.visibility</p:attrName>
                                        </p:attrNameLst>
                                      </p:cBhvr>
                                      <p:to>
                                        <p:strVal val="visible"/>
                                      </p:to>
                                    </p:set>
                                  </p:childTnLst>
                                </p:cTn>
                              </p:par>
                              <p:par>
                                <p:cTn id="32" presetID="53" presetClass="exit" presetSubtype="0" fill="hold" nodeType="withEffect">
                                  <p:stCondLst>
                                    <p:cond delay="0"/>
                                  </p:stCondLst>
                                  <p:childTnLst>
                                    <p:anim calcmode="lin" valueType="num">
                                      <p:cBhvr>
                                        <p:cTn id="33" dur="500"/>
                                        <p:tgtEl>
                                          <p:spTgt spid="8"/>
                                        </p:tgtEl>
                                        <p:attrNameLst>
                                          <p:attrName>ppt_w</p:attrName>
                                        </p:attrNameLst>
                                      </p:cBhvr>
                                      <p:tavLst>
                                        <p:tav tm="0">
                                          <p:val>
                                            <p:strVal val="ppt_w"/>
                                          </p:val>
                                        </p:tav>
                                        <p:tav tm="100000">
                                          <p:val>
                                            <p:fltVal val="0"/>
                                          </p:val>
                                        </p:tav>
                                      </p:tavLst>
                                    </p:anim>
                                    <p:anim calcmode="lin" valueType="num">
                                      <p:cBhvr>
                                        <p:cTn id="34" dur="500"/>
                                        <p:tgtEl>
                                          <p:spTgt spid="8"/>
                                        </p:tgtEl>
                                        <p:attrNameLst>
                                          <p:attrName>ppt_h</p:attrName>
                                        </p:attrNameLst>
                                      </p:cBhvr>
                                      <p:tavLst>
                                        <p:tav tm="0">
                                          <p:val>
                                            <p:strVal val="ppt_h"/>
                                          </p:val>
                                        </p:tav>
                                        <p:tav tm="100000">
                                          <p:val>
                                            <p:fltVal val="0"/>
                                          </p:val>
                                        </p:tav>
                                      </p:tavLst>
                                    </p:anim>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par>
                          <p:cTn id="37" fill="hold">
                            <p:stCondLst>
                              <p:cond delay="500"/>
                            </p:stCondLst>
                            <p:childTnLst>
                              <p:par>
                                <p:cTn id="38" presetID="53" presetClass="entr" presetSubtype="0" fill="hold" nodeType="afterEffect">
                                  <p:stCondLst>
                                    <p:cond delay="0"/>
                                  </p:stCondLst>
                                  <p:childTnLst>
                                    <p:set>
                                      <p:cBhvr>
                                        <p:cTn id="39" dur="1" fill="hold">
                                          <p:stCondLst>
                                            <p:cond delay="0"/>
                                          </p:stCondLst>
                                        </p:cTn>
                                        <p:tgtEl>
                                          <p:spTgt spid="1034"/>
                                        </p:tgtEl>
                                        <p:attrNameLst>
                                          <p:attrName>style.visibility</p:attrName>
                                        </p:attrNameLst>
                                      </p:cBhvr>
                                      <p:to>
                                        <p:strVal val="visible"/>
                                      </p:to>
                                    </p:set>
                                    <p:anim calcmode="lin" valueType="num">
                                      <p:cBhvr>
                                        <p:cTn id="40" dur="500" fill="hold"/>
                                        <p:tgtEl>
                                          <p:spTgt spid="1034"/>
                                        </p:tgtEl>
                                        <p:attrNameLst>
                                          <p:attrName>ppt_w</p:attrName>
                                        </p:attrNameLst>
                                      </p:cBhvr>
                                      <p:tavLst>
                                        <p:tav tm="0">
                                          <p:val>
                                            <p:fltVal val="0"/>
                                          </p:val>
                                        </p:tav>
                                        <p:tav tm="100000">
                                          <p:val>
                                            <p:strVal val="#ppt_w"/>
                                          </p:val>
                                        </p:tav>
                                      </p:tavLst>
                                    </p:anim>
                                    <p:anim calcmode="lin" valueType="num">
                                      <p:cBhvr>
                                        <p:cTn id="41" dur="500" fill="hold"/>
                                        <p:tgtEl>
                                          <p:spTgt spid="1034"/>
                                        </p:tgtEl>
                                        <p:attrNameLst>
                                          <p:attrName>ppt_h</p:attrName>
                                        </p:attrNameLst>
                                      </p:cBhvr>
                                      <p:tavLst>
                                        <p:tav tm="0">
                                          <p:val>
                                            <p:fltVal val="0"/>
                                          </p:val>
                                        </p:tav>
                                        <p:tav tm="100000">
                                          <p:val>
                                            <p:strVal val="#ppt_h"/>
                                          </p:val>
                                        </p:tav>
                                      </p:tavLst>
                                    </p:anim>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838200"/>
          </a:xfrm>
        </p:spPr>
        <p:txBody>
          <a:bodyPr>
            <a:normAutofit fontScale="85000" lnSpcReduction="20000"/>
          </a:bodyPr>
          <a:lstStyle/>
          <a:p>
            <a:pPr>
              <a:buNone/>
            </a:pPr>
            <a:r>
              <a:rPr lang="en-US" sz="3200" dirty="0" smtClean="0">
                <a:solidFill>
                  <a:srgbClr val="00386B"/>
                </a:solidFill>
                <a:effectLst>
                  <a:outerShdw blurRad="60007" dist="310007" dir="7680000" sy="30000" kx="1300200" algn="ctr" rotWithShape="0">
                    <a:prstClr val="black">
                      <a:alpha val="32000"/>
                    </a:prstClr>
                  </a:outerShdw>
                </a:effectLst>
              </a:rPr>
              <a:t>Brainstorming</a:t>
            </a:r>
            <a:r>
              <a:rPr lang="en-US" sz="4000" dirty="0" smtClean="0">
                <a:solidFill>
                  <a:srgbClr val="00386B"/>
                </a:solidFill>
                <a:effectLst>
                  <a:outerShdw blurRad="60007" dist="310007" dir="7680000" sy="30000" kx="1300200" algn="ctr" rotWithShape="0">
                    <a:prstClr val="black">
                      <a:alpha val="32000"/>
                    </a:prstClr>
                  </a:outerShdw>
                </a:effectLst>
              </a:rPr>
              <a:t> </a:t>
            </a:r>
            <a:r>
              <a:rPr lang="en-US" sz="3200" dirty="0" smtClean="0">
                <a:solidFill>
                  <a:srgbClr val="00386B"/>
                </a:solidFill>
                <a:effectLst>
                  <a:outerShdw blurRad="60007" dist="310007" dir="7680000" sy="30000" kx="1300200" algn="ctr" rotWithShape="0">
                    <a:prstClr val="black">
                      <a:alpha val="32000"/>
                    </a:prstClr>
                  </a:outerShdw>
                </a:effectLst>
              </a:rPr>
              <a:t>Techniques</a:t>
            </a:r>
            <a:endParaRPr lang="en-US" sz="4800" dirty="0" smtClean="0">
              <a:solidFill>
                <a:srgbClr val="00386B"/>
              </a:solidFill>
            </a:endParaRPr>
          </a:p>
          <a:p>
            <a:pPr>
              <a:buNone/>
            </a:pPr>
            <a:r>
              <a:rPr lang="en-US" dirty="0" smtClean="0">
                <a:solidFill>
                  <a:srgbClr val="C00000"/>
                </a:solidFill>
              </a:rPr>
              <a:t>SCAMMPERR</a:t>
            </a:r>
            <a:endParaRPr lang="en-US" dirty="0">
              <a:solidFill>
                <a:srgbClr val="C00000"/>
              </a:solidFill>
            </a:endParaRPr>
          </a:p>
        </p:txBody>
      </p:sp>
      <p:graphicFrame>
        <p:nvGraphicFramePr>
          <p:cNvPr id="4" name="Group 94"/>
          <p:cNvGraphicFramePr>
            <a:graphicFrameLocks/>
          </p:cNvGraphicFramePr>
          <p:nvPr/>
        </p:nvGraphicFramePr>
        <p:xfrm>
          <a:off x="914400" y="1752600"/>
          <a:ext cx="6858000" cy="4600578"/>
        </p:xfrm>
        <a:graphic>
          <a:graphicData uri="http://schemas.openxmlformats.org/drawingml/2006/table">
            <a:tbl>
              <a:tblPr/>
              <a:tblGrid>
                <a:gridCol w="832037"/>
                <a:gridCol w="6025963"/>
              </a:tblGrid>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Substitute something .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Combine it with something else .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Adapt something to it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Magnify or add to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Modify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Put it to some other use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Eliminate something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937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Rearrange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Reverse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4419600" cy="685800"/>
          </a:xfrm>
        </p:spPr>
        <p:txBody>
          <a:bodyPr/>
          <a:lstStyle/>
          <a:p>
            <a:r>
              <a:rPr lang="en-US" sz="2800" dirty="0" smtClean="0">
                <a:solidFill>
                  <a:srgbClr val="FF0000"/>
                </a:solidFill>
                <a:effectLst/>
              </a:rPr>
              <a:t>Mind Mapping</a:t>
            </a:r>
            <a:endParaRPr lang="en-US" sz="2800" dirty="0">
              <a:solidFill>
                <a:srgbClr val="FF0000"/>
              </a:solidFill>
              <a:effectLst/>
            </a:endParaRPr>
          </a:p>
        </p:txBody>
      </p:sp>
      <p:sp>
        <p:nvSpPr>
          <p:cNvPr id="4" name="Rectangle 5"/>
          <p:cNvSpPr>
            <a:spLocks noChangeArrowheads="1"/>
          </p:cNvSpPr>
          <p:nvPr/>
        </p:nvSpPr>
        <p:spPr bwMode="auto">
          <a:xfrm>
            <a:off x="5486400" y="2590800"/>
            <a:ext cx="1219200" cy="533400"/>
          </a:xfrm>
          <a:prstGeom prst="rect">
            <a:avLst/>
          </a:prstGeom>
          <a:solidFill>
            <a:schemeClr val="accent1">
              <a:lumMod val="75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5" name="Rectangle 7"/>
          <p:cNvSpPr>
            <a:spLocks noChangeArrowheads="1"/>
          </p:cNvSpPr>
          <p:nvPr/>
        </p:nvSpPr>
        <p:spPr bwMode="auto">
          <a:xfrm>
            <a:off x="5791200" y="3810000"/>
            <a:ext cx="1295400" cy="457200"/>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6" name="Rectangle 8"/>
          <p:cNvSpPr>
            <a:spLocks noChangeArrowheads="1"/>
          </p:cNvSpPr>
          <p:nvPr/>
        </p:nvSpPr>
        <p:spPr bwMode="auto">
          <a:xfrm>
            <a:off x="3429000" y="2743200"/>
            <a:ext cx="1295400" cy="533400"/>
          </a:xfrm>
          <a:prstGeom prst="rect">
            <a:avLst/>
          </a:prstGeom>
          <a:solidFill>
            <a:srgbClr val="FFFF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7" name="Rectangle 9"/>
          <p:cNvSpPr>
            <a:spLocks noChangeArrowheads="1"/>
          </p:cNvSpPr>
          <p:nvPr/>
        </p:nvSpPr>
        <p:spPr bwMode="auto">
          <a:xfrm>
            <a:off x="1600200" y="3886200"/>
            <a:ext cx="1219200" cy="533400"/>
          </a:xfrm>
          <a:prstGeom prst="rect">
            <a:avLst/>
          </a:prstGeom>
          <a:solidFill>
            <a:srgbClr val="E60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8" name="Rectangle 10"/>
          <p:cNvSpPr>
            <a:spLocks noChangeArrowheads="1"/>
          </p:cNvSpPr>
          <p:nvPr/>
        </p:nvSpPr>
        <p:spPr bwMode="auto">
          <a:xfrm>
            <a:off x="4495800" y="4724400"/>
            <a:ext cx="1295400" cy="533400"/>
          </a:xfrm>
          <a:prstGeom prst="rect">
            <a:avLst/>
          </a:prstGeom>
          <a:solidFill>
            <a:srgbClr val="FFC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9" name="AutoShape 12"/>
          <p:cNvSpPr>
            <a:spLocks noChangeArrowheads="1"/>
          </p:cNvSpPr>
          <p:nvPr/>
        </p:nvSpPr>
        <p:spPr bwMode="auto">
          <a:xfrm>
            <a:off x="4114800" y="54102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0" name="AutoShape 13"/>
          <p:cNvSpPr>
            <a:spLocks noChangeArrowheads="1"/>
          </p:cNvSpPr>
          <p:nvPr/>
        </p:nvSpPr>
        <p:spPr bwMode="auto">
          <a:xfrm>
            <a:off x="5562600" y="53340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1" name="AutoShape 14"/>
          <p:cNvSpPr>
            <a:spLocks noChangeArrowheads="1"/>
          </p:cNvSpPr>
          <p:nvPr/>
        </p:nvSpPr>
        <p:spPr bwMode="auto">
          <a:xfrm>
            <a:off x="54102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2" name="AutoShape 15"/>
          <p:cNvSpPr>
            <a:spLocks noChangeArrowheads="1"/>
          </p:cNvSpPr>
          <p:nvPr/>
        </p:nvSpPr>
        <p:spPr bwMode="auto">
          <a:xfrm>
            <a:off x="68580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3" name="AutoShape 16"/>
          <p:cNvSpPr>
            <a:spLocks noChangeArrowheads="1"/>
          </p:cNvSpPr>
          <p:nvPr/>
        </p:nvSpPr>
        <p:spPr bwMode="auto">
          <a:xfrm>
            <a:off x="2514600" y="48006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4" name="AutoShape 17"/>
          <p:cNvSpPr>
            <a:spLocks noChangeArrowheads="1"/>
          </p:cNvSpPr>
          <p:nvPr/>
        </p:nvSpPr>
        <p:spPr bwMode="auto">
          <a:xfrm>
            <a:off x="7162800" y="47244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15" name="AutoShape 18"/>
          <p:cNvSpPr>
            <a:spLocks noChangeArrowheads="1"/>
          </p:cNvSpPr>
          <p:nvPr/>
        </p:nvSpPr>
        <p:spPr bwMode="auto">
          <a:xfrm>
            <a:off x="4038600" y="18288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6" name="AutoShape 19"/>
          <p:cNvSpPr>
            <a:spLocks noChangeArrowheads="1"/>
          </p:cNvSpPr>
          <p:nvPr/>
        </p:nvSpPr>
        <p:spPr bwMode="auto">
          <a:xfrm>
            <a:off x="3048000" y="19050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7" name="AutoShape 20"/>
          <p:cNvSpPr>
            <a:spLocks noChangeArrowheads="1"/>
          </p:cNvSpPr>
          <p:nvPr/>
        </p:nvSpPr>
        <p:spPr bwMode="auto">
          <a:xfrm>
            <a:off x="1752600" y="5257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8" name="AutoShape 21"/>
          <p:cNvSpPr>
            <a:spLocks noChangeArrowheads="1"/>
          </p:cNvSpPr>
          <p:nvPr/>
        </p:nvSpPr>
        <p:spPr bwMode="auto">
          <a:xfrm>
            <a:off x="2133600" y="2971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9" name="AutoShape 22"/>
          <p:cNvSpPr>
            <a:spLocks noChangeArrowheads="1"/>
          </p:cNvSpPr>
          <p:nvPr/>
        </p:nvSpPr>
        <p:spPr bwMode="auto">
          <a:xfrm>
            <a:off x="1143000" y="30480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0" name="AutoShape 23"/>
          <p:cNvSpPr>
            <a:spLocks noChangeArrowheads="1"/>
          </p:cNvSpPr>
          <p:nvPr/>
        </p:nvSpPr>
        <p:spPr bwMode="auto">
          <a:xfrm>
            <a:off x="1066800" y="46482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1" name="Line 24"/>
          <p:cNvSpPr>
            <a:spLocks noChangeShapeType="1"/>
          </p:cNvSpPr>
          <p:nvPr/>
        </p:nvSpPr>
        <p:spPr bwMode="auto">
          <a:xfrm flipH="1">
            <a:off x="2819400" y="4114800"/>
            <a:ext cx="2286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2" name="Line 25"/>
          <p:cNvSpPr>
            <a:spLocks noChangeShapeType="1"/>
          </p:cNvSpPr>
          <p:nvPr/>
        </p:nvSpPr>
        <p:spPr bwMode="auto">
          <a:xfrm flipV="1">
            <a:off x="3810000" y="3276600"/>
            <a:ext cx="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3" name="Line 26"/>
          <p:cNvSpPr>
            <a:spLocks noChangeShapeType="1"/>
          </p:cNvSpPr>
          <p:nvPr/>
        </p:nvSpPr>
        <p:spPr bwMode="auto">
          <a:xfrm flipV="1">
            <a:off x="4419600" y="3124200"/>
            <a:ext cx="10668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4" name="Line 27"/>
          <p:cNvSpPr>
            <a:spLocks noChangeShapeType="1"/>
          </p:cNvSpPr>
          <p:nvPr/>
        </p:nvSpPr>
        <p:spPr bwMode="auto">
          <a:xfrm>
            <a:off x="4572000" y="4114800"/>
            <a:ext cx="12192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5" name="Line 28"/>
          <p:cNvSpPr>
            <a:spLocks noChangeShapeType="1"/>
          </p:cNvSpPr>
          <p:nvPr/>
        </p:nvSpPr>
        <p:spPr bwMode="auto">
          <a:xfrm>
            <a:off x="4114800" y="4495800"/>
            <a:ext cx="3810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6" name="Oval 4"/>
          <p:cNvSpPr>
            <a:spLocks noChangeArrowheads="1"/>
          </p:cNvSpPr>
          <p:nvPr/>
        </p:nvSpPr>
        <p:spPr bwMode="auto">
          <a:xfrm>
            <a:off x="3048000" y="3657600"/>
            <a:ext cx="1524000" cy="838200"/>
          </a:xfrm>
          <a:prstGeom prst="ellipse">
            <a:avLst/>
          </a:prstGeom>
          <a:solidFill>
            <a:schemeClr val="folHlink"/>
          </a:solidFill>
          <a:ln w="9525">
            <a:solidFill>
              <a:schemeClr val="tx1"/>
            </a:solidFill>
            <a:miter lim="800000"/>
            <a:headEnd/>
            <a:tailEnd/>
          </a:ln>
          <a:effectLst/>
        </p:spPr>
        <p:txBody>
          <a:bodyPr wrap="none" anchor="ctr"/>
          <a:lstStyle/>
          <a:p>
            <a:pPr algn="ctr"/>
            <a:r>
              <a:rPr lang="en-US" dirty="0" smtClean="0"/>
              <a:t>Main Idea</a:t>
            </a:r>
            <a:endParaRPr lang="en-US" dirty="0"/>
          </a:p>
        </p:txBody>
      </p:sp>
      <p:sp>
        <p:nvSpPr>
          <p:cNvPr id="27" name="Line 29"/>
          <p:cNvSpPr>
            <a:spLocks noChangeShapeType="1"/>
          </p:cNvSpPr>
          <p:nvPr/>
        </p:nvSpPr>
        <p:spPr bwMode="auto">
          <a:xfrm flipH="1" flipV="1">
            <a:off x="1447800" y="3657600"/>
            <a:ext cx="4572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8" name="Line 30"/>
          <p:cNvSpPr>
            <a:spLocks noChangeShapeType="1"/>
          </p:cNvSpPr>
          <p:nvPr/>
        </p:nvSpPr>
        <p:spPr bwMode="auto">
          <a:xfrm flipV="1">
            <a:off x="1905000" y="3581400"/>
            <a:ext cx="4572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9" name="Line 31"/>
          <p:cNvSpPr>
            <a:spLocks noChangeShapeType="1"/>
          </p:cNvSpPr>
          <p:nvPr/>
        </p:nvSpPr>
        <p:spPr bwMode="auto">
          <a:xfrm flipH="1">
            <a:off x="1524000" y="4419600"/>
            <a:ext cx="381000" cy="533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0" name="Line 32"/>
          <p:cNvSpPr>
            <a:spLocks noChangeShapeType="1"/>
          </p:cNvSpPr>
          <p:nvPr/>
        </p:nvSpPr>
        <p:spPr bwMode="auto">
          <a:xfrm>
            <a:off x="1905000" y="4419600"/>
            <a:ext cx="762000" cy="609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1" name="Line 33"/>
          <p:cNvSpPr>
            <a:spLocks noChangeShapeType="1"/>
          </p:cNvSpPr>
          <p:nvPr/>
        </p:nvSpPr>
        <p:spPr bwMode="auto">
          <a:xfrm>
            <a:off x="1905000" y="4495800"/>
            <a:ext cx="762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2" name="Line 34"/>
          <p:cNvSpPr>
            <a:spLocks noChangeShapeType="1"/>
          </p:cNvSpPr>
          <p:nvPr/>
        </p:nvSpPr>
        <p:spPr bwMode="auto">
          <a:xfrm flipV="1">
            <a:off x="6553199" y="2351315"/>
            <a:ext cx="373743" cy="239485"/>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3" name="Line 35"/>
          <p:cNvSpPr>
            <a:spLocks noChangeShapeType="1"/>
          </p:cNvSpPr>
          <p:nvPr/>
        </p:nvSpPr>
        <p:spPr bwMode="auto">
          <a:xfrm flipH="1" flipV="1">
            <a:off x="5638800" y="2438400"/>
            <a:ext cx="76200" cy="152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4" name="Line 36"/>
          <p:cNvSpPr>
            <a:spLocks noChangeShapeType="1"/>
          </p:cNvSpPr>
          <p:nvPr/>
        </p:nvSpPr>
        <p:spPr bwMode="auto">
          <a:xfrm flipV="1">
            <a:off x="4038600" y="2438400"/>
            <a:ext cx="2286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5" name="Line 37"/>
          <p:cNvSpPr>
            <a:spLocks noChangeShapeType="1"/>
          </p:cNvSpPr>
          <p:nvPr/>
        </p:nvSpPr>
        <p:spPr bwMode="auto">
          <a:xfrm flipH="1" flipV="1">
            <a:off x="3505200" y="2514600"/>
            <a:ext cx="5334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6" name="Line 38"/>
          <p:cNvSpPr>
            <a:spLocks noChangeShapeType="1"/>
          </p:cNvSpPr>
          <p:nvPr/>
        </p:nvSpPr>
        <p:spPr bwMode="auto">
          <a:xfrm>
            <a:off x="6934200" y="4114800"/>
            <a:ext cx="7620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7" name="Line 39"/>
          <p:cNvSpPr>
            <a:spLocks noChangeShapeType="1"/>
          </p:cNvSpPr>
          <p:nvPr/>
        </p:nvSpPr>
        <p:spPr bwMode="auto">
          <a:xfrm>
            <a:off x="6934200" y="4267200"/>
            <a:ext cx="381000" cy="685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8" name="Line 40"/>
          <p:cNvSpPr>
            <a:spLocks noChangeShapeType="1"/>
          </p:cNvSpPr>
          <p:nvPr/>
        </p:nvSpPr>
        <p:spPr bwMode="auto">
          <a:xfrm flipH="1">
            <a:off x="4572000" y="5257800"/>
            <a:ext cx="381000" cy="457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9" name="Line 41"/>
          <p:cNvSpPr>
            <a:spLocks noChangeShapeType="1"/>
          </p:cNvSpPr>
          <p:nvPr/>
        </p:nvSpPr>
        <p:spPr bwMode="auto">
          <a:xfrm>
            <a:off x="4953000" y="5257800"/>
            <a:ext cx="68580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40" name="AutoShape 11"/>
          <p:cNvSpPr>
            <a:spLocks noChangeArrowheads="1"/>
          </p:cNvSpPr>
          <p:nvPr/>
        </p:nvSpPr>
        <p:spPr bwMode="auto">
          <a:xfrm>
            <a:off x="7620000" y="37338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42" name="Freeform 41"/>
          <p:cNvSpPr/>
          <p:nvPr/>
        </p:nvSpPr>
        <p:spPr>
          <a:xfrm>
            <a:off x="6076950" y="4305300"/>
            <a:ext cx="667794" cy="1543050"/>
          </a:xfrm>
          <a:custGeom>
            <a:avLst/>
            <a:gdLst>
              <a:gd name="connsiteX0" fmla="*/ 495300 w 667794"/>
              <a:gd name="connsiteY0" fmla="*/ 0 h 1543050"/>
              <a:gd name="connsiteX1" fmla="*/ 571500 w 667794"/>
              <a:gd name="connsiteY1" fmla="*/ 114300 h 1543050"/>
              <a:gd name="connsiteX2" fmla="*/ 590550 w 667794"/>
              <a:gd name="connsiteY2" fmla="*/ 171450 h 1543050"/>
              <a:gd name="connsiteX3" fmla="*/ 609600 w 667794"/>
              <a:gd name="connsiteY3" fmla="*/ 247650 h 1543050"/>
              <a:gd name="connsiteX4" fmla="*/ 647700 w 667794"/>
              <a:gd name="connsiteY4" fmla="*/ 323850 h 1543050"/>
              <a:gd name="connsiteX5" fmla="*/ 666750 w 667794"/>
              <a:gd name="connsiteY5" fmla="*/ 438150 h 1543050"/>
              <a:gd name="connsiteX6" fmla="*/ 628650 w 667794"/>
              <a:gd name="connsiteY6" fmla="*/ 1028700 h 1543050"/>
              <a:gd name="connsiteX7" fmla="*/ 533400 w 667794"/>
              <a:gd name="connsiteY7" fmla="*/ 1200150 h 1543050"/>
              <a:gd name="connsiteX8" fmla="*/ 457200 w 667794"/>
              <a:gd name="connsiteY8" fmla="*/ 1276350 h 1543050"/>
              <a:gd name="connsiteX9" fmla="*/ 381000 w 667794"/>
              <a:gd name="connsiteY9" fmla="*/ 1314450 h 1543050"/>
              <a:gd name="connsiteX10" fmla="*/ 228600 w 667794"/>
              <a:gd name="connsiteY10" fmla="*/ 1428750 h 1543050"/>
              <a:gd name="connsiteX11" fmla="*/ 152400 w 667794"/>
              <a:gd name="connsiteY11" fmla="*/ 1466850 h 1543050"/>
              <a:gd name="connsiteX12" fmla="*/ 95250 w 667794"/>
              <a:gd name="connsiteY12" fmla="*/ 1504950 h 1543050"/>
              <a:gd name="connsiteX13" fmla="*/ 38100 w 667794"/>
              <a:gd name="connsiteY13" fmla="*/ 1524000 h 1543050"/>
              <a:gd name="connsiteX14" fmla="*/ 0 w 667794"/>
              <a:gd name="connsiteY14"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794" h="1543050">
                <a:moveTo>
                  <a:pt x="495300" y="0"/>
                </a:moveTo>
                <a:cubicBezTo>
                  <a:pt x="520700" y="38100"/>
                  <a:pt x="557020" y="70859"/>
                  <a:pt x="571500" y="114300"/>
                </a:cubicBezTo>
                <a:cubicBezTo>
                  <a:pt x="577850" y="133350"/>
                  <a:pt x="585033" y="152142"/>
                  <a:pt x="590550" y="171450"/>
                </a:cubicBezTo>
                <a:cubicBezTo>
                  <a:pt x="597743" y="196624"/>
                  <a:pt x="600407" y="223135"/>
                  <a:pt x="609600" y="247650"/>
                </a:cubicBezTo>
                <a:cubicBezTo>
                  <a:pt x="619571" y="274240"/>
                  <a:pt x="635000" y="298450"/>
                  <a:pt x="647700" y="323850"/>
                </a:cubicBezTo>
                <a:cubicBezTo>
                  <a:pt x="654050" y="361950"/>
                  <a:pt x="667794" y="399539"/>
                  <a:pt x="666750" y="438150"/>
                </a:cubicBezTo>
                <a:cubicBezTo>
                  <a:pt x="661421" y="635337"/>
                  <a:pt x="650434" y="832647"/>
                  <a:pt x="628650" y="1028700"/>
                </a:cubicBezTo>
                <a:cubicBezTo>
                  <a:pt x="622060" y="1088008"/>
                  <a:pt x="570863" y="1157336"/>
                  <a:pt x="533400" y="1200150"/>
                </a:cubicBezTo>
                <a:cubicBezTo>
                  <a:pt x="509746" y="1227183"/>
                  <a:pt x="485937" y="1254797"/>
                  <a:pt x="457200" y="1276350"/>
                </a:cubicBezTo>
                <a:cubicBezTo>
                  <a:pt x="434482" y="1293389"/>
                  <a:pt x="404629" y="1298698"/>
                  <a:pt x="381000" y="1314450"/>
                </a:cubicBezTo>
                <a:cubicBezTo>
                  <a:pt x="328165" y="1349673"/>
                  <a:pt x="285396" y="1400352"/>
                  <a:pt x="228600" y="1428750"/>
                </a:cubicBezTo>
                <a:cubicBezTo>
                  <a:pt x="203200" y="1441450"/>
                  <a:pt x="177056" y="1452761"/>
                  <a:pt x="152400" y="1466850"/>
                </a:cubicBezTo>
                <a:cubicBezTo>
                  <a:pt x="132521" y="1478209"/>
                  <a:pt x="115728" y="1494711"/>
                  <a:pt x="95250" y="1504950"/>
                </a:cubicBezTo>
                <a:cubicBezTo>
                  <a:pt x="77289" y="1513930"/>
                  <a:pt x="56744" y="1516542"/>
                  <a:pt x="38100" y="1524000"/>
                </a:cubicBezTo>
                <a:cubicBezTo>
                  <a:pt x="24917" y="1529273"/>
                  <a:pt x="12700" y="1536700"/>
                  <a:pt x="0" y="1543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1419726" y="1925053"/>
            <a:ext cx="1780674" cy="1203158"/>
          </a:xfrm>
          <a:custGeom>
            <a:avLst/>
            <a:gdLst>
              <a:gd name="connsiteX0" fmla="*/ 0 w 1780674"/>
              <a:gd name="connsiteY0" fmla="*/ 1203158 h 1203158"/>
              <a:gd name="connsiteX1" fmla="*/ 48127 w 1780674"/>
              <a:gd name="connsiteY1" fmla="*/ 890336 h 1203158"/>
              <a:gd name="connsiteX2" fmla="*/ 96253 w 1780674"/>
              <a:gd name="connsiteY2" fmla="*/ 601579 h 1203158"/>
              <a:gd name="connsiteX3" fmla="*/ 144379 w 1780674"/>
              <a:gd name="connsiteY3" fmla="*/ 553452 h 1203158"/>
              <a:gd name="connsiteX4" fmla="*/ 288758 w 1780674"/>
              <a:gd name="connsiteY4" fmla="*/ 336884 h 1203158"/>
              <a:gd name="connsiteX5" fmla="*/ 409074 w 1780674"/>
              <a:gd name="connsiteY5" fmla="*/ 192505 h 1203158"/>
              <a:gd name="connsiteX6" fmla="*/ 505327 w 1780674"/>
              <a:gd name="connsiteY6" fmla="*/ 96252 h 1203158"/>
              <a:gd name="connsiteX7" fmla="*/ 866274 w 1780674"/>
              <a:gd name="connsiteY7" fmla="*/ 0 h 1203158"/>
              <a:gd name="connsiteX8" fmla="*/ 1275348 w 1780674"/>
              <a:gd name="connsiteY8" fmla="*/ 24063 h 1203158"/>
              <a:gd name="connsiteX9" fmla="*/ 1419727 w 1780674"/>
              <a:gd name="connsiteY9" fmla="*/ 48126 h 1203158"/>
              <a:gd name="connsiteX10" fmla="*/ 1588169 w 1780674"/>
              <a:gd name="connsiteY10" fmla="*/ 72189 h 1203158"/>
              <a:gd name="connsiteX11" fmla="*/ 1732548 w 1780674"/>
              <a:gd name="connsiteY11" fmla="*/ 120315 h 1203158"/>
              <a:gd name="connsiteX12" fmla="*/ 1780674 w 1780674"/>
              <a:gd name="connsiteY12" fmla="*/ 168442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0674" h="1203158">
                <a:moveTo>
                  <a:pt x="0" y="1203158"/>
                </a:moveTo>
                <a:cubicBezTo>
                  <a:pt x="50948" y="1050311"/>
                  <a:pt x="17108" y="1169499"/>
                  <a:pt x="48127" y="890336"/>
                </a:cubicBezTo>
                <a:cubicBezTo>
                  <a:pt x="50063" y="872916"/>
                  <a:pt x="69920" y="654246"/>
                  <a:pt x="96253" y="601579"/>
                </a:cubicBezTo>
                <a:cubicBezTo>
                  <a:pt x="106399" y="581287"/>
                  <a:pt x="128337" y="569494"/>
                  <a:pt x="144379" y="553452"/>
                </a:cubicBezTo>
                <a:cubicBezTo>
                  <a:pt x="205188" y="371026"/>
                  <a:pt x="151922" y="439511"/>
                  <a:pt x="288758" y="336884"/>
                </a:cubicBezTo>
                <a:cubicBezTo>
                  <a:pt x="370913" y="172576"/>
                  <a:pt x="290032" y="294541"/>
                  <a:pt x="409074" y="192505"/>
                </a:cubicBezTo>
                <a:cubicBezTo>
                  <a:pt x="443525" y="162976"/>
                  <a:pt x="466419" y="119597"/>
                  <a:pt x="505327" y="96252"/>
                </a:cubicBezTo>
                <a:cubicBezTo>
                  <a:pt x="568425" y="58393"/>
                  <a:pt x="820939" y="10074"/>
                  <a:pt x="866274" y="0"/>
                </a:cubicBezTo>
                <a:cubicBezTo>
                  <a:pt x="1002632" y="8021"/>
                  <a:pt x="1139268" y="12230"/>
                  <a:pt x="1275348" y="24063"/>
                </a:cubicBezTo>
                <a:cubicBezTo>
                  <a:pt x="1323955" y="28290"/>
                  <a:pt x="1371504" y="40707"/>
                  <a:pt x="1419727" y="48126"/>
                </a:cubicBezTo>
                <a:cubicBezTo>
                  <a:pt x="1475785" y="56750"/>
                  <a:pt x="1532022" y="64168"/>
                  <a:pt x="1588169" y="72189"/>
                </a:cubicBezTo>
                <a:cubicBezTo>
                  <a:pt x="1636295" y="88231"/>
                  <a:pt x="1696677" y="84443"/>
                  <a:pt x="1732548" y="120315"/>
                </a:cubicBezTo>
                <a:lnTo>
                  <a:pt x="1780674" y="168442"/>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itle 1"/>
          <p:cNvSpPr txBox="1">
            <a:spLocks/>
          </p:cNvSpPr>
          <p:nvPr/>
        </p:nvSpPr>
        <p:spPr bwMode="auto">
          <a:xfrm>
            <a:off x="609600" y="1524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200" kern="0" dirty="0" smtClean="0">
                <a:solidFill>
                  <a:srgbClr val="00386B"/>
                </a:solidFill>
                <a:effectLst>
                  <a:outerShdw blurRad="60007" dist="310007" dir="7680000" sy="30000" kx="1300200" algn="ctr" rotWithShape="0">
                    <a:prstClr val="black">
                      <a:alpha val="32000"/>
                    </a:prstClr>
                  </a:outerShdw>
                </a:effectLst>
                <a:latin typeface="Arial"/>
              </a:rPr>
              <a:t>Brainstorming Techniques</a:t>
            </a:r>
            <a:endParaRPr lang="en-US" sz="4000" kern="0" dirty="0">
              <a:solidFill>
                <a:srgbClr val="00386B"/>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latin typeface="Arial"/>
                <a:ea typeface="+mn-ea"/>
                <a:cs typeface="+mn-cs"/>
              </a:rPr>
              <a:t>Brainstorming Techniques</a:t>
            </a:r>
            <a:endParaRPr lang="en-US" dirty="0">
              <a:latin typeface="Arial"/>
              <a:ea typeface="+mn-ea"/>
              <a:cs typeface="+mn-cs"/>
            </a:endParaRPr>
          </a:p>
        </p:txBody>
      </p:sp>
      <p:sp>
        <p:nvSpPr>
          <p:cNvPr id="4" name="Content Placeholder 3"/>
          <p:cNvSpPr>
            <a:spLocks noGrp="1"/>
          </p:cNvSpPr>
          <p:nvPr>
            <p:ph idx="1"/>
          </p:nvPr>
        </p:nvSpPr>
        <p:spPr>
          <a:xfrm>
            <a:off x="685800" y="990600"/>
            <a:ext cx="3124200" cy="762000"/>
          </a:xfrm>
        </p:spPr>
        <p:txBody>
          <a:bodyPr/>
          <a:lstStyle/>
          <a:p>
            <a:pPr>
              <a:buNone/>
            </a:pPr>
            <a:r>
              <a:rPr lang="en-US" dirty="0" smtClean="0"/>
              <a:t>Mind Mapping</a:t>
            </a:r>
            <a:endParaRPr lang="en-US" dirty="0"/>
          </a:p>
        </p:txBody>
      </p:sp>
      <p:pic>
        <p:nvPicPr>
          <p:cNvPr id="40" name="Picture 39" descr="mind map.bmp"/>
          <p:cNvPicPr>
            <a:picLocks noChangeAspect="1"/>
          </p:cNvPicPr>
          <p:nvPr/>
        </p:nvPicPr>
        <p:blipFill>
          <a:blip r:embed="rId3" cstate="print"/>
          <a:stretch>
            <a:fillRect/>
          </a:stretch>
        </p:blipFill>
        <p:spPr>
          <a:xfrm rot="5400000">
            <a:off x="1955902" y="721360"/>
            <a:ext cx="5079796" cy="65532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15962"/>
          </a:xfrm>
        </p:spPr>
        <p:txBody>
          <a:bodyPr/>
          <a:lstStyle/>
          <a:p>
            <a:r>
              <a:rPr lang="en-US" dirty="0" smtClean="0"/>
              <a:t>Brainstorming Documentation</a:t>
            </a:r>
            <a:endParaRPr lang="en-US" dirty="0"/>
          </a:p>
        </p:txBody>
      </p:sp>
      <p:sp>
        <p:nvSpPr>
          <p:cNvPr id="3" name="Content Placeholder 2"/>
          <p:cNvSpPr>
            <a:spLocks noGrp="1"/>
          </p:cNvSpPr>
          <p:nvPr>
            <p:ph idx="1"/>
          </p:nvPr>
        </p:nvSpPr>
        <p:spPr>
          <a:xfrm>
            <a:off x="381000" y="1447800"/>
            <a:ext cx="8229600" cy="2590799"/>
          </a:xfrm>
        </p:spPr>
        <p:txBody>
          <a:bodyPr/>
          <a:lstStyle/>
          <a:p>
            <a:pPr>
              <a:buNone/>
            </a:pPr>
            <a:r>
              <a:rPr lang="en-US" dirty="0" smtClean="0"/>
              <a:t>All ideas should be captured</a:t>
            </a:r>
          </a:p>
          <a:p>
            <a:pPr lvl="1">
              <a:buFont typeface="Arial" pitchFamily="34" charset="0"/>
              <a:buChar char="•"/>
            </a:pPr>
            <a:r>
              <a:rPr lang="en-US" dirty="0" smtClean="0"/>
              <a:t>Have a note taker</a:t>
            </a:r>
          </a:p>
          <a:p>
            <a:pPr lvl="1">
              <a:buFont typeface="Arial" pitchFamily="34" charset="0"/>
              <a:buChar char="•"/>
            </a:pPr>
            <a:r>
              <a:rPr lang="en-US" dirty="0" smtClean="0"/>
              <a:t>Take photographs </a:t>
            </a:r>
          </a:p>
          <a:p>
            <a:pPr lvl="1">
              <a:buFont typeface="Arial" pitchFamily="34" charset="0"/>
              <a:buChar char="•"/>
            </a:pPr>
            <a:r>
              <a:rPr lang="en-US" dirty="0" smtClean="0"/>
              <a:t>Compile ideas after the session</a:t>
            </a:r>
            <a:endParaRPr lang="en-US" dirty="0"/>
          </a:p>
        </p:txBody>
      </p:sp>
      <p:pic>
        <p:nvPicPr>
          <p:cNvPr id="4" name="Picture 17" descr="C:\Documents and Settings\dkennedy\Local Settings\Temporary Internet Files\Content.IE5\S33P4HHB\MPj04230660000[1].jpg"/>
          <p:cNvPicPr>
            <a:picLocks noChangeAspect="1" noChangeArrowheads="1"/>
          </p:cNvPicPr>
          <p:nvPr/>
        </p:nvPicPr>
        <p:blipFill>
          <a:blip r:embed="rId2" cstate="print"/>
          <a:srcRect b="60000"/>
          <a:stretch>
            <a:fillRect/>
          </a:stretch>
        </p:blipFill>
        <p:spPr bwMode="auto">
          <a:xfrm>
            <a:off x="2743200" y="4038600"/>
            <a:ext cx="5792986" cy="23400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47713" cy="1320800"/>
          </a:xfrm>
        </p:spPr>
        <p:txBody>
          <a:bodyPr>
            <a:normAutofit/>
          </a:bodyPr>
          <a:lstStyle/>
          <a:p>
            <a:r>
              <a:rPr lang="en-US" dirty="0" smtClean="0"/>
              <a:t>Concept Generation Dysfunctions</a:t>
            </a:r>
            <a:endParaRPr lang="en-US" dirty="0"/>
          </a:p>
        </p:txBody>
      </p:sp>
      <p:sp>
        <p:nvSpPr>
          <p:cNvPr id="3" name="Content Placeholder 2"/>
          <p:cNvSpPr>
            <a:spLocks noGrp="1"/>
          </p:cNvSpPr>
          <p:nvPr>
            <p:ph idx="1"/>
          </p:nvPr>
        </p:nvSpPr>
        <p:spPr>
          <a:xfrm>
            <a:off x="457200" y="1295401"/>
            <a:ext cx="7391400" cy="3962400"/>
          </a:xfrm>
        </p:spPr>
        <p:txBody>
          <a:bodyPr/>
          <a:lstStyle/>
          <a:p>
            <a:r>
              <a:rPr lang="en-US" dirty="0" smtClean="0"/>
              <a:t>Utilizing a poor design brief</a:t>
            </a:r>
          </a:p>
          <a:p>
            <a:r>
              <a:rPr lang="en-US" dirty="0" smtClean="0"/>
              <a:t>Assuming there is only ONE right answer</a:t>
            </a:r>
          </a:p>
          <a:p>
            <a:r>
              <a:rPr lang="en-US" dirty="0" smtClean="0"/>
              <a:t>Getting hooked on the FIRST solution</a:t>
            </a:r>
          </a:p>
          <a:p>
            <a:r>
              <a:rPr lang="en-US" dirty="0" smtClean="0"/>
              <a:t>Considering the ideas from only one or two team members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Concept Generation Dysfunctions</a:t>
            </a:r>
            <a:endParaRPr lang="en-US" dirty="0"/>
          </a:p>
        </p:txBody>
      </p:sp>
      <p:sp>
        <p:nvSpPr>
          <p:cNvPr id="3" name="Content Placeholder 2"/>
          <p:cNvSpPr>
            <a:spLocks noGrp="1"/>
          </p:cNvSpPr>
          <p:nvPr>
            <p:ph idx="1"/>
          </p:nvPr>
        </p:nvSpPr>
        <p:spPr>
          <a:xfrm>
            <a:off x="457200" y="1722437"/>
            <a:ext cx="7315200" cy="3763963"/>
          </a:xfrm>
        </p:spPr>
        <p:txBody>
          <a:bodyPr/>
          <a:lstStyle/>
          <a:p>
            <a:r>
              <a:rPr lang="en-US" dirty="0" smtClean="0"/>
              <a:t>Feeling too anxious to finish</a:t>
            </a:r>
          </a:p>
          <a:p>
            <a:r>
              <a:rPr lang="en-US" dirty="0" smtClean="0"/>
              <a:t>Becoming frustrated by the lack of success</a:t>
            </a:r>
          </a:p>
          <a:p>
            <a:r>
              <a:rPr lang="en-US" dirty="0" smtClean="0"/>
              <a:t>Getting hooked on a solution that almost works</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rainstorming Solutions&amp;quot;&quot;/&gt;&lt;property id=&quot;20307&quot; value=&quot;259&quot;/&gt;&lt;/object&gt;&lt;object type=&quot;3&quot; unique_id=&quot;10005&quot;&gt;&lt;property id=&quot;20148&quot; value=&quot;5&quot;/&gt;&lt;property id=&quot;20300&quot; value=&quot;Slide 2 - &amp;quot;Brainstorming Solutions&amp;quot;&quot;/&gt;&lt;property id=&quot;20307&quot; value=&quot;274&quot;/&gt;&lt;/object&gt;&lt;object type=&quot;3&quot; unique_id=&quot;10006&quot;&gt;&lt;property id=&quot;20148&quot; value=&quot;5&quot;/&gt;&lt;property id=&quot;20300&quot; value=&quot;Slide 3 - &amp;quot;Brainstorming Solutions&amp;quot;&quot;/&gt;&lt;property id=&quot;20307&quot; value=&quot;260&quot;/&gt;&lt;/object&gt;&lt;object type=&quot;3&quot; unique_id=&quot;10008&quot;&gt;&lt;property id=&quot;20148&quot; value=&quot;5&quot;/&gt;&lt;property id=&quot;20300&quot; value=&quot;Slide 4 - &amp;quot;Brainstorming&amp;quot;&quot;/&gt;&lt;property id=&quot;20307&quot; value=&quot;262&quot;/&gt;&lt;/object&gt;&lt;object type=&quot;3&quot; unique_id=&quot;10009&quot;&gt;&lt;property id=&quot;20148&quot; value=&quot;5&quot;/&gt;&lt;property id=&quot;20300&quot; value=&quot;Slide 5 - &amp;quot;Free Form Brainstreaming&amp;quot;&quot;/&gt;&lt;property id=&quot;20307&quot; value=&quot;263&quot;/&gt;&lt;/object&gt;&lt;object type=&quot;3&quot; unique_id=&quot;10010&quot;&gt;&lt;property id=&quot;20148&quot; value=&quot;5&quot;/&gt;&lt;property id=&quot;20300&quot; value=&quot;Slide 6 - &amp;quot;Brainstorming Techniques&amp;quot;&quot;/&gt;&lt;property id=&quot;20307&quot; value=&quot;264&quot;/&gt;&lt;/object&gt;&lt;object type=&quot;3&quot; unique_id=&quot;10011&quot;&gt;&lt;property id=&quot;20148&quot; value=&quot;5&quot;/&gt;&lt;property id=&quot;20300&quot; value=&quot;Slide 7&quot;/&gt;&lt;property id=&quot;20307&quot; value=&quot;265&quot;/&gt;&lt;/object&gt;&lt;object type=&quot;3&quot; unique_id=&quot;10012&quot;&gt;&lt;property id=&quot;20148&quot; value=&quot;5&quot;/&gt;&lt;property id=&quot;20300&quot; value=&quot;Slide 8 - &amp;quot;Mind Mapping&amp;quot;&quot;/&gt;&lt;property id=&quot;20307&quot; value=&quot;266&quot;/&gt;&lt;/object&gt;&lt;object type=&quot;3&quot; unique_id=&quot;10013&quot;&gt;&lt;property id=&quot;20148&quot; value=&quot;5&quot;/&gt;&lt;property id=&quot;20300&quot; value=&quot;Slide 9 - &amp;quot;Brainstorming Techniques&amp;quot;&quot;/&gt;&lt;property id=&quot;20307&quot; value=&quot;267&quot;/&gt;&lt;/object&gt;&lt;object type=&quot;3&quot; unique_id=&quot;10015&quot;&gt;&lt;property id=&quot;20148&quot; value=&quot;5&quot;/&gt;&lt;property id=&quot;20300&quot; value=&quot;Slide 10 - &amp;quot;Brainstorming Documentation&amp;quot;&quot;/&gt;&lt;property id=&quot;20307&quot; value=&quot;269&quot;/&gt;&lt;/object&gt;&lt;object type=&quot;3&quot; unique_id=&quot;10016&quot;&gt;&lt;property id=&quot;20148&quot; value=&quot;5&quot;/&gt;&lt;property id=&quot;20300&quot; value=&quot;Slide 11 - &amp;quot;Concept Generation Dysfunctions&amp;quot;&quot;/&gt;&lt;property id=&quot;20307&quot; value=&quot;270&quot;/&gt;&lt;/object&gt;&lt;object type=&quot;3&quot; unique_id=&quot;10017&quot;&gt;&lt;property id=&quot;20148&quot; value=&quot;5&quot;/&gt;&lt;property id=&quot;20300&quot; value=&quot;Slide 12 - &amp;quot;Concept Generation Dysfunctions&amp;quot;&quot;/&gt;&lt;property id=&quot;20307&quot; value=&quot;271&quot;/&gt;&lt;/object&gt;&lt;object type=&quot;3&quot; unique_id=&quot;10018&quot;&gt;&lt;property id=&quot;20148&quot; value=&quot;5&quot;/&gt;&lt;property id=&quot;20300&quot; value=&quot;Slide 13 - &amp;quot;If You Get Stuck . . .&amp;quot;&quot;/&gt;&lt;property id=&quot;20307&quot; value=&quot;272&quot;/&gt;&lt;/object&gt;&lt;object type=&quot;3&quot; unique_id=&quot;10019&quot;&gt;&lt;property id=&quot;20148&quot; value=&quot;5&quot;/&gt;&lt;property id=&quot;20300&quot; value=&quot;Slide 14 - &amp;quot;Brainstorming Solutions&amp;quot;&quot;/&gt;&lt;property id=&quot;20307&quot; value=&quot;275&quot;/&gt;&lt;/object&gt;&lt;object type=&quot;3&quot; unique_id=&quot;10020&quot;&gt;&lt;property id=&quot;20148&quot; value=&quot;5&quot;/&gt;&lt;property id=&quot;20300&quot; value=&quot;Slide 15 - &amp;quot;Image Sources&amp;quot;&quot;/&gt;&lt;property id=&quot;20307&quot; value=&quot;273&quot;/&gt;&lt;/object&gt;&lt;/object&gt;&lt;/object&gt;&lt;/database&gt;"/>
  <p:tag name="SECTOMILLISECCONVERTED" val="1"/>
</p:tagLst>
</file>

<file path=ppt/theme/theme1.xml><?xml version="1.0" encoding="utf-8"?>
<a:theme xmlns:a="http://schemas.openxmlformats.org/drawingml/2006/main" name="EDD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546</Words>
  <Application>Microsoft Office PowerPoint</Application>
  <PresentationFormat>On-screen Show (4:3)</PresentationFormat>
  <Paragraphs>95</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Times New Roman</vt:lpstr>
      <vt:lpstr>Trebuchet MS</vt:lpstr>
      <vt:lpstr>Wingdings</vt:lpstr>
      <vt:lpstr>Wingdings 3</vt:lpstr>
      <vt:lpstr>EDDTemplate</vt:lpstr>
      <vt:lpstr>Facet</vt:lpstr>
      <vt:lpstr>Brainstorming Solutions</vt:lpstr>
      <vt:lpstr>Brainstorming Solutions</vt:lpstr>
      <vt:lpstr>Free Form Brainstreaming</vt:lpstr>
      <vt:lpstr>PowerPoint Presentation</vt:lpstr>
      <vt:lpstr>Mind Mapping</vt:lpstr>
      <vt:lpstr>Brainstorming Techniques</vt:lpstr>
      <vt:lpstr>Brainstorming Documentation</vt:lpstr>
      <vt:lpstr>Concept Generation Dysfunctions</vt:lpstr>
      <vt:lpstr>Concept Generation Dysfunctions</vt:lpstr>
      <vt:lpstr>If You Get Stuck . . .</vt:lpstr>
      <vt:lpstr>Brainstorming Solutions</vt:lpstr>
      <vt:lpstr>Image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Solutions</dc:title>
  <dc:subject>Lesson 3.1 Select a Solution Path</dc:subject>
  <dc:creator>EDD Revision Team</dc:creator>
  <cp:lastModifiedBy>Alli Westover</cp:lastModifiedBy>
  <cp:revision>12</cp:revision>
  <dcterms:created xsi:type="dcterms:W3CDTF">2010-04-21T13:52:32Z</dcterms:created>
  <dcterms:modified xsi:type="dcterms:W3CDTF">2014-07-21T04:18:47Z</dcterms:modified>
</cp:coreProperties>
</file>